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8" r:id="rId3"/>
    <p:sldMasterId id="2147483726" r:id="rId4"/>
    <p:sldMasterId id="2147483744" r:id="rId5"/>
  </p:sldMasterIdLst>
  <p:notesMasterIdLst>
    <p:notesMasterId r:id="rId46"/>
  </p:notesMasterIdLst>
  <p:sldIdLst>
    <p:sldId id="363" r:id="rId6"/>
    <p:sldId id="1311" r:id="rId7"/>
    <p:sldId id="265" r:id="rId8"/>
    <p:sldId id="1315" r:id="rId9"/>
    <p:sldId id="282" r:id="rId10"/>
    <p:sldId id="343" r:id="rId11"/>
    <p:sldId id="1312" r:id="rId12"/>
    <p:sldId id="1333" r:id="rId13"/>
    <p:sldId id="1314" r:id="rId14"/>
    <p:sldId id="361" r:id="rId15"/>
    <p:sldId id="325" r:id="rId16"/>
    <p:sldId id="321" r:id="rId17"/>
    <p:sldId id="320" r:id="rId18"/>
    <p:sldId id="331" r:id="rId19"/>
    <p:sldId id="1320" r:id="rId20"/>
    <p:sldId id="332" r:id="rId21"/>
    <p:sldId id="334" r:id="rId22"/>
    <p:sldId id="337" r:id="rId23"/>
    <p:sldId id="1321" r:id="rId24"/>
    <p:sldId id="1331" r:id="rId25"/>
    <p:sldId id="1323" r:id="rId26"/>
    <p:sldId id="256" r:id="rId27"/>
    <p:sldId id="306" r:id="rId28"/>
    <p:sldId id="1329" r:id="rId29"/>
    <p:sldId id="1330" r:id="rId30"/>
    <p:sldId id="1327" r:id="rId31"/>
    <p:sldId id="354" r:id="rId32"/>
    <p:sldId id="1328" r:id="rId33"/>
    <p:sldId id="1332" r:id="rId34"/>
    <p:sldId id="1335" r:id="rId35"/>
    <p:sldId id="1336" r:id="rId36"/>
    <p:sldId id="1337" r:id="rId37"/>
    <p:sldId id="1339" r:id="rId38"/>
    <p:sldId id="1341" r:id="rId39"/>
    <p:sldId id="1343" r:id="rId40"/>
    <p:sldId id="1334" r:id="rId41"/>
    <p:sldId id="1325" r:id="rId42"/>
    <p:sldId id="264" r:id="rId43"/>
    <p:sldId id="348" r:id="rId44"/>
    <p:sldId id="132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78" autoAdjust="0"/>
    <p:restoredTop sz="81965" autoAdjust="0"/>
  </p:normalViewPr>
  <p:slideViewPr>
    <p:cSldViewPr snapToGrid="0">
      <p:cViewPr varScale="1">
        <p:scale>
          <a:sx n="55" d="100"/>
          <a:sy n="55" d="100"/>
        </p:scale>
        <p:origin x="74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76DB2-5070-45CB-A0D2-B2AA344AA8FF}" type="datetimeFigureOut">
              <a:rPr lang="zh-TW" altLang="en-US" smtClean="0"/>
              <a:t>2019/3/20</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74131-BB87-4124-9D15-2D100DAFFA23}" type="slidenum">
              <a:rPr lang="zh-TW" altLang="en-US" smtClean="0"/>
              <a:t>‹#›</a:t>
            </a:fld>
            <a:endParaRPr lang="zh-TW" altLang="en-US"/>
          </a:p>
        </p:txBody>
      </p:sp>
    </p:spTree>
    <p:extLst>
      <p:ext uri="{BB962C8B-B14F-4D97-AF65-F5344CB8AC3E}">
        <p14:creationId xmlns:p14="http://schemas.microsoft.com/office/powerpoint/2010/main" val="42702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rxiv.org/abs/1710.1054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dium.com/@Pacmedhealth/ai-for-health-care-tackling-the-issue-of-interpretability-868be42aaf50"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shallowmind.co/jekyll/pixyll/2017/12/30/tree-regularizat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Pacmedhealth/ai-for-health-care-tackling-the-issue-of-interpretability-868be42aaf5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Pacmedhealth/ai-for-health-care-tackling-the-issue-of-interpretability-868be42aaf5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說出為什麼「我知道」</a:t>
            </a:r>
            <a:endParaRPr lang="en-US" altLang="zh-TW" dirty="0">
              <a:latin typeface="medium-content-serif-font"/>
            </a:endParaRPr>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2</a:t>
            </a:fld>
            <a:endParaRPr lang="zh-TW" altLang="en-US"/>
          </a:p>
        </p:txBody>
      </p:sp>
    </p:spTree>
    <p:extLst>
      <p:ext uri="{BB962C8B-B14F-4D97-AF65-F5344CB8AC3E}">
        <p14:creationId xmlns:p14="http://schemas.microsoft.com/office/powerpoint/2010/main" val="243151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18</a:t>
            </a:fld>
            <a:endParaRPr lang="zh-TW" altLang="en-US"/>
          </a:p>
        </p:txBody>
      </p:sp>
    </p:spTree>
    <p:extLst>
      <p:ext uri="{BB962C8B-B14F-4D97-AF65-F5344CB8AC3E}">
        <p14:creationId xmlns:p14="http://schemas.microsoft.com/office/powerpoint/2010/main" val="1339522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temp = cv2.imread(pic)</a:t>
            </a:r>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19</a:t>
            </a:fld>
            <a:endParaRPr lang="zh-TW" altLang="en-US"/>
          </a:p>
        </p:txBody>
      </p:sp>
    </p:spTree>
    <p:extLst>
      <p:ext uri="{BB962C8B-B14F-4D97-AF65-F5344CB8AC3E}">
        <p14:creationId xmlns:p14="http://schemas.microsoft.com/office/powerpoint/2010/main" val="234508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DeepLIFT</a:t>
            </a:r>
            <a:r>
              <a:rPr lang="en-US" altLang="zh-TW" dirty="0"/>
              <a:t>:</a:t>
            </a:r>
            <a:r>
              <a:rPr lang="zh-TW" altLang="en-US" dirty="0"/>
              <a:t>　</a:t>
            </a:r>
            <a:r>
              <a:rPr lang="en-US" altLang="zh-TW" sz="1200" b="0" i="0" kern="1200" dirty="0">
                <a:solidFill>
                  <a:schemeClr val="tx1"/>
                </a:solidFill>
                <a:effectLst/>
                <a:latin typeface="+mn-lt"/>
                <a:ea typeface="+mn-ea"/>
                <a:cs typeface="+mn-cs"/>
              </a:rPr>
              <a:t>ICML'17 </a:t>
            </a:r>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20</a:t>
            </a:fld>
            <a:endParaRPr lang="zh-TW" altLang="en-US"/>
          </a:p>
        </p:txBody>
      </p:sp>
    </p:spTree>
    <p:extLst>
      <p:ext uri="{BB962C8B-B14F-4D97-AF65-F5344CB8AC3E}">
        <p14:creationId xmlns:p14="http://schemas.microsoft.com/office/powerpoint/2010/main" val="637933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今年 </a:t>
            </a:r>
            <a:r>
              <a:rPr lang="en-US" altLang="zh-TW" dirty="0"/>
              <a:t>2019 AAAI</a:t>
            </a:r>
            <a:r>
              <a:rPr lang="en-US" altLang="zh-TW" dirty="0">
                <a:hlinkClick r:id="rId3"/>
              </a:rPr>
              <a:t>https://arxiv.org/abs/1710.10547</a:t>
            </a:r>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21</a:t>
            </a:fld>
            <a:endParaRPr lang="zh-TW" altLang="en-US"/>
          </a:p>
        </p:txBody>
      </p:sp>
    </p:spTree>
    <p:extLst>
      <p:ext uri="{BB962C8B-B14F-4D97-AF65-F5344CB8AC3E}">
        <p14:creationId xmlns:p14="http://schemas.microsoft.com/office/powerpoint/2010/main" val="169321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Basic</a:t>
            </a:r>
          </a:p>
          <a:p>
            <a:r>
              <a:rPr lang="en-US" altLang="zh-TW" dirty="0"/>
              <a:t>Regularization</a:t>
            </a:r>
          </a:p>
          <a:p>
            <a:r>
              <a:rPr lang="en-US" altLang="zh-TW" dirty="0"/>
              <a:t>Plug &amp; play</a:t>
            </a:r>
          </a:p>
          <a:p>
            <a:r>
              <a:rPr lang="en-US" altLang="zh-TW" dirty="0" err="1"/>
              <a:t>Deconvoluation</a:t>
            </a:r>
            <a:r>
              <a:rPr lang="en-US" altLang="zh-TW" dirty="0"/>
              <a:t> </a:t>
            </a:r>
          </a:p>
          <a:p>
            <a:r>
              <a:rPr lang="en-US" altLang="zh-TW" dirty="0"/>
              <a:t>DT</a:t>
            </a:r>
          </a:p>
          <a:p>
            <a:r>
              <a:rPr lang="en-US" altLang="zh-TW" dirty="0"/>
              <a:t>Future work</a:t>
            </a:r>
          </a:p>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22</a:t>
            </a:fld>
            <a:endParaRPr lang="zh-TW" altLang="en-US"/>
          </a:p>
        </p:txBody>
      </p:sp>
    </p:spTree>
    <p:extLst>
      <p:ext uri="{BB962C8B-B14F-4D97-AF65-F5344CB8AC3E}">
        <p14:creationId xmlns:p14="http://schemas.microsoft.com/office/powerpoint/2010/main" val="3513587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27</a:t>
            </a:fld>
            <a:endParaRPr lang="zh-TW" altLang="en-US"/>
          </a:p>
        </p:txBody>
      </p:sp>
    </p:spTree>
    <p:extLst>
      <p:ext uri="{BB962C8B-B14F-4D97-AF65-F5344CB8AC3E}">
        <p14:creationId xmlns:p14="http://schemas.microsoft.com/office/powerpoint/2010/main" val="307960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If </a:t>
                </a:r>
                <a14:m>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𝑤</m:t>
                        </m:r>
                      </m:e>
                      <m:sub>
                        <m:r>
                          <a:rPr lang="en-US" altLang="zh-TW" sz="1200" i="1">
                            <a:latin typeface="Cambria Math" panose="02040503050406030204" pitchFamily="18" charset="0"/>
                          </a:rPr>
                          <m:t>𝑚</m:t>
                        </m:r>
                      </m:sub>
                    </m:sSub>
                  </m:oMath>
                </a14:m>
                <a:r>
                  <a:rPr lang="en-US" altLang="zh-TW" sz="1200" dirty="0"/>
                  <a:t> is negative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segment m indicate the image is</a:t>
                </a:r>
                <a:r>
                  <a:rPr lang="zh-TW" altLang="en-US" sz="1200" dirty="0"/>
                  <a:t> </a:t>
                </a:r>
                <a:r>
                  <a:rPr lang="en-US" altLang="zh-TW" sz="1200" dirty="0"/>
                  <a:t>not “frog”</a:t>
                </a:r>
                <a:endParaRPr lang="zh-TW"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endParaRPr lang="zh-TW" altLang="en-US" dirty="0"/>
              </a:p>
            </p:txBody>
          </p:sp>
        </mc:Choice>
        <mc:Fallback>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If </a:t>
                </a:r>
                <a:r>
                  <a:rPr lang="en-US" altLang="zh-TW" sz="1200" i="0">
                    <a:latin typeface="Cambria Math" panose="02040503050406030204" pitchFamily="18" charset="0"/>
                  </a:rPr>
                  <a:t>𝑤_𝑚</a:t>
                </a:r>
                <a:r>
                  <a:rPr lang="en-US" altLang="zh-TW" sz="1200" dirty="0"/>
                  <a:t> is negative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segment m indicate the image is</a:t>
                </a:r>
                <a:r>
                  <a:rPr lang="zh-TW" altLang="en-US" sz="1200" dirty="0"/>
                  <a:t> </a:t>
                </a:r>
                <a:r>
                  <a:rPr lang="en-US" altLang="zh-TW" sz="1200" dirty="0"/>
                  <a:t>not “frog”</a:t>
                </a:r>
                <a:endParaRPr lang="zh-TW"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a:p>
                <a:endParaRPr lang="zh-TW" altLang="en-US" dirty="0"/>
              </a:p>
            </p:txBody>
          </p:sp>
        </mc:Fallback>
      </mc:AlternateContent>
      <p:sp>
        <p:nvSpPr>
          <p:cNvPr id="4" name="投影片編號版面配置區 3"/>
          <p:cNvSpPr>
            <a:spLocks noGrp="1"/>
          </p:cNvSpPr>
          <p:nvPr>
            <p:ph type="sldNum" sz="quarter" idx="5"/>
          </p:nvPr>
        </p:nvSpPr>
        <p:spPr/>
        <p:txBody>
          <a:bodyPr/>
          <a:lstStyle/>
          <a:p>
            <a:fld id="{73674131-BB87-4124-9D15-2D100DAFFA23}" type="slidenum">
              <a:rPr lang="zh-TW" altLang="en-US" smtClean="0"/>
              <a:t>35</a:t>
            </a:fld>
            <a:endParaRPr lang="zh-TW" altLang="en-US"/>
          </a:p>
        </p:txBody>
      </p:sp>
    </p:spTree>
    <p:extLst>
      <p:ext uri="{BB962C8B-B14F-4D97-AF65-F5344CB8AC3E}">
        <p14:creationId xmlns:p14="http://schemas.microsoft.com/office/powerpoint/2010/main" val="362081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Thus we want a small DT, or to be more precise, we want a DT that on average gives us simple explanations. Let me call ‘path length’ the length of the path that an example must travel from the root to reach its designated leaf. In a nutshell, </a:t>
            </a:r>
            <a:r>
              <a:rPr lang="en-US" altLang="zh-TW" b="1" dirty="0"/>
              <a:t>we want a DT that has low Average Path Length</a:t>
            </a:r>
            <a:r>
              <a:rPr lang="en-US" altLang="zh-TW" dirty="0"/>
              <a:t> (APL), where the average here means average over all the examples we want to classify.</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Stanford University AAAI 2018</a:t>
            </a:r>
            <a:endParaRPr lang="en-US" altLang="zh-TW"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https://medium.com/@Pacmedhealth/ai-for-health-care-tackling-the-issue-of-interpretability-868be42aaf50</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4"/>
              </a:rPr>
              <a:t>http://www.shallowmind.co/jekyll/pixyll/2017/12/30/tree-regularization/</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38</a:t>
            </a:fld>
            <a:endParaRPr lang="zh-TW" altLang="en-US"/>
          </a:p>
        </p:txBody>
      </p:sp>
    </p:spTree>
    <p:extLst>
      <p:ext uri="{BB962C8B-B14F-4D97-AF65-F5344CB8AC3E}">
        <p14:creationId xmlns:p14="http://schemas.microsoft.com/office/powerpoint/2010/main" val="199603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1" dirty="0">
                <a:solidFill>
                  <a:srgbClr val="333333"/>
                </a:solidFill>
                <a:latin typeface="Merriweather"/>
              </a:rPr>
              <a:t>Figure 7: </a:t>
            </a:r>
            <a:r>
              <a:rPr lang="en-US" altLang="zh-TW" i="1" dirty="0">
                <a:solidFill>
                  <a:srgbClr val="333333"/>
                </a:solidFill>
                <a:latin typeface="Merriweather"/>
              </a:rPr>
              <a:t>Toy parabola dataset - we train a deep MLP with different levels of L1, L2, and Tree regularization to examine visual differences between the final decision boundaries. The key point here is that tree regularization produces axis aligned boundaries.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39</a:t>
            </a:fld>
            <a:endParaRPr lang="zh-TW" altLang="en-US"/>
          </a:p>
        </p:txBody>
      </p:sp>
    </p:spTree>
    <p:extLst>
      <p:ext uri="{BB962C8B-B14F-4D97-AF65-F5344CB8AC3E}">
        <p14:creationId xmlns:p14="http://schemas.microsoft.com/office/powerpoint/2010/main" val="846080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說出為什麼「我知道」</a:t>
            </a:r>
            <a:endParaRPr lang="en-US" altLang="zh-TW" dirty="0">
              <a:latin typeface="medium-content-serif-font"/>
            </a:endParaRPr>
          </a:p>
          <a:p>
            <a:endParaRPr lang="en-US" altLang="zh-TW" dirty="0">
              <a:latin typeface="medium-content-serif-font"/>
            </a:endParaRPr>
          </a:p>
          <a:p>
            <a:r>
              <a:rPr lang="zh-TW" altLang="en-US" dirty="0">
                <a:latin typeface="medium-content-serif-font"/>
              </a:rPr>
              <a:t>舉個範例，現在要透過量測病患的某些身理指標數字，來判斷該用戶是否會感冒。以 </a:t>
            </a:r>
            <a:r>
              <a:rPr lang="en-US" altLang="zh-TW" dirty="0">
                <a:latin typeface="medium-content-serif-font"/>
              </a:rPr>
              <a:t>Overall Feature Importance </a:t>
            </a:r>
            <a:r>
              <a:rPr lang="zh-TW" altLang="en-US" dirty="0">
                <a:latin typeface="medium-content-serif-font"/>
              </a:rPr>
              <a:t>而言，可能「發高燒」會是最重要的特徵 </a:t>
            </a:r>
            <a:r>
              <a:rPr lang="en-US" altLang="zh-TW" dirty="0">
                <a:latin typeface="medium-content-serif-font"/>
              </a:rPr>
              <a:t>(</a:t>
            </a:r>
            <a:r>
              <a:rPr lang="zh-TW" altLang="en-US" dirty="0">
                <a:latin typeface="medium-content-serif-font"/>
              </a:rPr>
              <a:t>代表透過「發高燒」這個特徵可以把整體病患分得最開</a:t>
            </a:r>
            <a:r>
              <a:rPr lang="en-US" altLang="zh-TW" dirty="0">
                <a:latin typeface="medium-content-serif-font"/>
              </a:rPr>
              <a:t>)</a:t>
            </a:r>
            <a:r>
              <a:rPr lang="zh-TW" altLang="en-US" dirty="0">
                <a:latin typeface="medium-content-serif-font"/>
              </a:rPr>
              <a:t>；但對於某個病患 </a:t>
            </a:r>
            <a:r>
              <a:rPr lang="en-US" altLang="zh-TW" dirty="0">
                <a:latin typeface="medium-content-serif-font"/>
              </a:rPr>
              <a:t>(</a:t>
            </a:r>
            <a:r>
              <a:rPr lang="zh-TW" altLang="en-US" dirty="0">
                <a:latin typeface="medium-content-serif-font"/>
              </a:rPr>
              <a:t>小明</a:t>
            </a:r>
            <a:r>
              <a:rPr lang="en-US" altLang="zh-TW" dirty="0">
                <a:latin typeface="medium-content-serif-font"/>
              </a:rPr>
              <a:t>)</a:t>
            </a:r>
            <a:r>
              <a:rPr lang="zh-TW" altLang="en-US" dirty="0">
                <a:latin typeface="medium-content-serif-font"/>
              </a:rPr>
              <a:t>，他並沒有發燒，但他有流鼻水，所以也被預測為感冒，那對於小明這個樣本而言，將他預測為感冒的原因，就不是發高燒，而是流鼻水了。</a:t>
            </a:r>
            <a:endParaRPr lang="zh-TW" altLang="en-US" dirty="0"/>
          </a:p>
        </p:txBody>
      </p:sp>
      <p:sp>
        <p:nvSpPr>
          <p:cNvPr id="4" name="投影片編號版面配置區 3"/>
          <p:cNvSpPr>
            <a:spLocks noGrp="1"/>
          </p:cNvSpPr>
          <p:nvPr>
            <p:ph type="sldNum" sz="quarter" idx="5"/>
          </p:nvPr>
        </p:nvSpPr>
        <p:spPr/>
        <p:txBody>
          <a:bodyPr/>
          <a:lstStyle/>
          <a:p>
            <a:fld id="{0FEF7412-3632-4F86-9F0D-96DD7199597B}" type="slidenum">
              <a:rPr lang="zh-TW" altLang="en-US" smtClean="0"/>
              <a:t>40</a:t>
            </a:fld>
            <a:endParaRPr lang="zh-TW" altLang="en-US"/>
          </a:p>
        </p:txBody>
      </p:sp>
    </p:spTree>
    <p:extLst>
      <p:ext uri="{BB962C8B-B14F-4D97-AF65-F5344CB8AC3E}">
        <p14:creationId xmlns:p14="http://schemas.microsoft.com/office/powerpoint/2010/main" val="169990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 some industry, explanation is even required by laws. </a:t>
            </a:r>
          </a:p>
          <a:p>
            <a:pPr lvl="1"/>
            <a:r>
              <a:rPr lang="en-US" altLang="zh-TW" sz="2800" dirty="0"/>
              <a:t>Loan issuers are required by law to explain their credit models to provide reasons</a:t>
            </a:r>
          </a:p>
          <a:p>
            <a:r>
              <a:rPr lang="en-US" altLang="zh-TW" dirty="0"/>
              <a:t>Medical diagnosis model is responsible for human life. How can we be confident enough to treat a patient as instructed by a black-box model?</a:t>
            </a:r>
          </a:p>
          <a:p>
            <a:r>
              <a:rPr lang="en-US" altLang="zh-TW" dirty="0"/>
              <a:t>When using a criminal decision model to predict the risk of recidivism at the court, we have to make sure the model behaves in an equitable, honest and nondiscriminatory manner.</a:t>
            </a:r>
          </a:p>
          <a:p>
            <a:r>
              <a:rPr lang="en-US" altLang="zh-TW" dirty="0"/>
              <a:t>If a self-driving car suddenly acts abnormally and we cannot explain why, are we </a:t>
            </a:r>
            <a:r>
              <a:rPr lang="en-US" altLang="zh-TW" dirty="0" err="1"/>
              <a:t>gonna</a:t>
            </a:r>
            <a:r>
              <a:rPr lang="en-US" altLang="zh-TW" dirty="0"/>
              <a:t> be comfortable enough to use the technique in real traffic in large scale?</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3</a:t>
            </a:fld>
            <a:endParaRPr lang="zh-TW" altLang="en-US"/>
          </a:p>
        </p:txBody>
      </p:sp>
    </p:spTree>
    <p:extLst>
      <p:ext uri="{BB962C8B-B14F-4D97-AF65-F5344CB8AC3E}">
        <p14:creationId xmlns:p14="http://schemas.microsoft.com/office/powerpoint/2010/main" val="134301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Font typeface="+mj-lt"/>
              <a:buNone/>
            </a:pPr>
            <a:r>
              <a:rPr lang="en-US" altLang="zh-TW" dirty="0">
                <a:latin typeface="medium-content-serif-font"/>
              </a:rPr>
              <a:t>Give an example here?</a:t>
            </a:r>
          </a:p>
          <a:p>
            <a:pPr>
              <a:buFont typeface="+mj-lt"/>
              <a:buNone/>
            </a:pPr>
            <a:endParaRPr lang="en-US" altLang="zh-TW" dirty="0">
              <a:latin typeface="medium-content-serif-font"/>
            </a:endParaRPr>
          </a:p>
          <a:p>
            <a:pPr>
              <a:buFont typeface="+mj-lt"/>
              <a:buAutoNum type="arabicPeriod"/>
            </a:pPr>
            <a:r>
              <a:rPr lang="zh-TW" altLang="en-US" dirty="0">
                <a:latin typeface="medium-content-serif-font"/>
              </a:rPr>
              <a:t>說服別人：在導入機器學習方法來幫助專業人士判斷時，像是醫療或是法律等領域，十分重視理由。你總不會希望當醫生告訴你有病時，醫生說：「哦這是模型說的」。</a:t>
            </a:r>
          </a:p>
          <a:p>
            <a:pPr>
              <a:buFont typeface="+mj-lt"/>
              <a:buAutoNum type="arabicPeriod"/>
            </a:pPr>
            <a:r>
              <a:rPr lang="zh-TW" altLang="en-US" dirty="0">
                <a:latin typeface="medium-content-serif-font"/>
              </a:rPr>
              <a:t>說服自己：在建立模型後，透過樣本的可解釋性，可以幫助人類判斷，模型是否真的學到如人類所預期的事情。以下舉文中特別設計的案例為例。</a:t>
            </a:r>
            <a:endParaRPr lang="zh-TW" altLang="en-US" b="0" i="0" dirty="0">
              <a:effectLst/>
              <a:latin typeface="medium-content-serif-font"/>
            </a:endParaRPr>
          </a:p>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5</a:t>
            </a:fld>
            <a:endParaRPr lang="zh-TW" altLang="en-US"/>
          </a:p>
        </p:txBody>
      </p:sp>
    </p:spTree>
    <p:extLst>
      <p:ext uri="{BB962C8B-B14F-4D97-AF65-F5344CB8AC3E}">
        <p14:creationId xmlns:p14="http://schemas.microsoft.com/office/powerpoint/2010/main" val="15498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(some people use this reason to against deep learning </a:t>
            </a:r>
            <a:r>
              <a:rPr lang="en-US" altLang="zh-TW" dirty="0">
                <a:sym typeface="Wingdings" panose="05000000000000000000" pitchFamily="2" charset="2"/>
              </a:rPr>
              <a:t></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1" dirty="0">
              <a:latin typeface="medium-content-serif-fon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1" dirty="0">
              <a:latin typeface="medium-content-serif-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1" dirty="0">
                <a:latin typeface="medium-content-serif-font"/>
              </a:rPr>
              <a:t>“I showed him the matrix of weights of the seventh hidden layer of my Neural Network, but somehow he still didn’t get it.” — Anonymous Data Scientist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https://medium.com/@Pacmedhealth/ai-for-health-care-tackling-the-issue-of-interpretability-868be42aaf50</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74131-BB87-4124-9D15-2D100DAFFA2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8598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1" dirty="0">
                <a:latin typeface="medium-content-serif-font"/>
              </a:rPr>
              <a:t>“I showed him the matrix of weights of the seventh hidden layer of my Neural Network, but somehow he still didn’t get it.” — Anonymous Data Scientist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https://medium.com/@Pacmedhealth/ai-for-health-care-tackling-the-issue-of-interpretability-868be42aaf50</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74131-BB87-4124-9D15-2D100DAFFA2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6083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http://blog.datadive.net/interpreting-random-forests/</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74131-BB87-4124-9D15-2D100DAFFA2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87803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a:t>
            </a:r>
            <a:r>
              <a:rPr lang="en-US" altLang="zh-TW" i="1" dirty="0"/>
              <a:t>prediction difference</a:t>
            </a:r>
            <a:r>
              <a:rPr lang="en-US" altLang="zh-TW" dirty="0"/>
              <a:t> is quantified by computing the difference between the model predicted probabilities with or without knowing</a:t>
            </a:r>
          </a:p>
          <a:p>
            <a:r>
              <a:rPr lang="en-US" altLang="zh-TW" dirty="0"/>
              <a:t>How to </a:t>
            </a:r>
            <a:r>
              <a:rPr lang="en-US" altLang="zh-TW" dirty="0" err="1"/>
              <a:t>assinge</a:t>
            </a:r>
            <a:r>
              <a:rPr lang="en-US" altLang="zh-TW" dirty="0"/>
              <a:t> the miss values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11</a:t>
            </a:fld>
            <a:endParaRPr lang="zh-TW" altLang="en-US"/>
          </a:p>
        </p:txBody>
      </p:sp>
    </p:spTree>
    <p:extLst>
      <p:ext uri="{BB962C8B-B14F-4D97-AF65-F5344CB8AC3E}">
        <p14:creationId xmlns:p14="http://schemas.microsoft.com/office/powerpoint/2010/main" val="147730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16</a:t>
            </a:fld>
            <a:endParaRPr lang="zh-TW" altLang="en-US"/>
          </a:p>
        </p:txBody>
      </p:sp>
    </p:spTree>
    <p:extLst>
      <p:ext uri="{BB962C8B-B14F-4D97-AF65-F5344CB8AC3E}">
        <p14:creationId xmlns:p14="http://schemas.microsoft.com/office/powerpoint/2010/main" val="107688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3674131-BB87-4124-9D15-2D100DAFFA23}" type="slidenum">
              <a:rPr lang="zh-TW" altLang="en-US" smtClean="0"/>
              <a:t>17</a:t>
            </a:fld>
            <a:endParaRPr lang="zh-TW" altLang="en-US"/>
          </a:p>
        </p:txBody>
      </p:sp>
    </p:spTree>
    <p:extLst>
      <p:ext uri="{BB962C8B-B14F-4D97-AF65-F5344CB8AC3E}">
        <p14:creationId xmlns:p14="http://schemas.microsoft.com/office/powerpoint/2010/main" val="403543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1607113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380626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955676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zh-TW" altLang="en-US"/>
              <a:t>按一下以編輯母片標題樣式</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zh-TW" alt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546295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69708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133283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zh-TW" altLang="en-US"/>
              <a:t>按一下以編輯母片標題樣式</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278883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806748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151277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184461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92049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715897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256555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全景圖片 (含輔助字幕)">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525330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標題與輔助字幕">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zh-TW" altLang="en-US"/>
              <a:t>按一下以編輯母片標題樣式</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793795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引述 (含輔助字幕)">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zh-TW" altLang="en-US"/>
              <a:t>按一下以編輯母片標題樣式</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982517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505377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383033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8691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nchorCtr="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7621301" y="6387910"/>
            <a:ext cx="990599" cy="228659"/>
          </a:xfrm>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a:xfrm>
            <a:off x="516133" y="6387910"/>
            <a:ext cx="3859795" cy="228660"/>
          </a:xfrm>
        </p:spPr>
        <p:txBody>
          <a:bodyPr/>
          <a:lstStyle/>
          <a:p>
            <a:endParaRPr lang="zh-TW" alt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419144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a:xfrm>
            <a:off x="538546" y="6365498"/>
            <a:ext cx="3859795" cy="228660"/>
          </a:xfrm>
        </p:spPr>
        <p:txBody>
          <a:bodyPr/>
          <a:lstStyle/>
          <a:p>
            <a:endParaRPr lang="zh-TW" alt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928891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a:xfrm>
            <a:off x="914400" y="4323846"/>
            <a:ext cx="4880610" cy="365125"/>
          </a:xfrm>
        </p:spPr>
        <p:txBody>
          <a:bodyPr/>
          <a:lstStyle/>
          <a:p>
            <a:endParaRPr lang="zh-TW" altLang="en-US"/>
          </a:p>
        </p:txBody>
      </p:sp>
      <p:sp>
        <p:nvSpPr>
          <p:cNvPr id="6" name="Slide Number Placeholder 5"/>
          <p:cNvSpPr>
            <a:spLocks noGrp="1"/>
          </p:cNvSpPr>
          <p:nvPr>
            <p:ph type="sldNum" sz="quarter" idx="12"/>
          </p:nvPr>
        </p:nvSpPr>
        <p:spPr>
          <a:xfrm>
            <a:off x="6057900" y="1430867"/>
            <a:ext cx="2171700" cy="365125"/>
          </a:xfrm>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754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360411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241607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zh-TW" altLang="en-US"/>
              <a:t>按一下以編輯母片標題樣式</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a:xfrm>
            <a:off x="594360" y="381001"/>
            <a:ext cx="4830656" cy="365125"/>
          </a:xfrm>
        </p:spPr>
        <p:txBody>
          <a:bodyPr/>
          <a:lstStyle/>
          <a:p>
            <a:endParaRPr lang="zh-TW" altLang="en-US"/>
          </a:p>
        </p:txBody>
      </p:sp>
      <p:sp>
        <p:nvSpPr>
          <p:cNvPr id="6" name="Slide Number Placeholder 5"/>
          <p:cNvSpPr>
            <a:spLocks noGrp="1"/>
          </p:cNvSpPr>
          <p:nvPr>
            <p:ph type="sldNum" sz="quarter" idx="12"/>
          </p:nvPr>
        </p:nvSpPr>
        <p:spPr>
          <a:xfrm>
            <a:off x="7882466" y="381001"/>
            <a:ext cx="667173" cy="365125"/>
          </a:xfrm>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183520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88791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94359" y="3132667"/>
            <a:ext cx="3910579" cy="31309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2098" y="3132667"/>
            <a:ext cx="3907541" cy="313097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1579567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265417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520532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058302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852879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036117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標題與輔助字幕">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a:xfrm>
            <a:off x="594360" y="381001"/>
            <a:ext cx="4830656" cy="365125"/>
          </a:xfrm>
        </p:spPr>
        <p:txBody>
          <a:bodyPr/>
          <a:lstStyle/>
          <a:p>
            <a:endParaRPr lang="zh-TW" altLang="en-US"/>
          </a:p>
        </p:txBody>
      </p:sp>
      <p:sp>
        <p:nvSpPr>
          <p:cNvPr id="7" name="Slide Number Placeholder 6"/>
          <p:cNvSpPr>
            <a:spLocks noGrp="1"/>
          </p:cNvSpPr>
          <p:nvPr>
            <p:ph type="sldNum" sz="quarter" idx="12"/>
          </p:nvPr>
        </p:nvSpPr>
        <p:spPr>
          <a:xfrm>
            <a:off x="7882466" y="381001"/>
            <a:ext cx="667174" cy="365125"/>
          </a:xfrm>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64263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123631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引述 (含輔助字幕)">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a:xfrm>
            <a:off x="594360" y="379438"/>
            <a:ext cx="4830656" cy="365125"/>
          </a:xfrm>
        </p:spPr>
        <p:txBody>
          <a:bodyPr/>
          <a:lstStyle/>
          <a:p>
            <a:endParaRPr lang="zh-TW" altLang="en-US"/>
          </a:p>
        </p:txBody>
      </p:sp>
      <p:sp>
        <p:nvSpPr>
          <p:cNvPr id="7" name="Slide Number Placeholder 6"/>
          <p:cNvSpPr>
            <a:spLocks noGrp="1"/>
          </p:cNvSpPr>
          <p:nvPr>
            <p:ph type="sldNum" sz="quarter" idx="12"/>
          </p:nvPr>
        </p:nvSpPr>
        <p:spPr>
          <a:xfrm>
            <a:off x="7882466" y="381001"/>
            <a:ext cx="667174" cy="365125"/>
          </a:xfrm>
        </p:spPr>
        <p:txBody>
          <a:bodyPr/>
          <a:lstStyle/>
          <a:p>
            <a:fld id="{97ADE840-4B1A-400D-B015-730D3FA80FEE}" type="slidenum">
              <a:rPr lang="zh-TW" altLang="en-US" smtClean="0"/>
              <a:t>‹#›</a:t>
            </a:fld>
            <a:endParaRPr lang="zh-TW" alt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45815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a:xfrm>
            <a:off x="594360" y="378884"/>
            <a:ext cx="4830656" cy="365125"/>
          </a:xfrm>
        </p:spPr>
        <p:txBody>
          <a:bodyPr/>
          <a:lstStyle/>
          <a:p>
            <a:endParaRPr lang="zh-TW" altLang="en-US"/>
          </a:p>
        </p:txBody>
      </p:sp>
      <p:sp>
        <p:nvSpPr>
          <p:cNvPr id="7" name="Slide Number Placeholder 6"/>
          <p:cNvSpPr>
            <a:spLocks noGrp="1"/>
          </p:cNvSpPr>
          <p:nvPr>
            <p:ph type="sldNum" sz="quarter" idx="12"/>
          </p:nvPr>
        </p:nvSpPr>
        <p:spPr>
          <a:xfrm>
            <a:off x="7882466" y="381001"/>
            <a:ext cx="667174" cy="365125"/>
          </a:xfrm>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31939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653200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77893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638902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a:xfrm>
            <a:off x="594360" y="381001"/>
            <a:ext cx="4830656" cy="365125"/>
          </a:xfrm>
        </p:spPr>
        <p:txBody>
          <a:bodyPr/>
          <a:lstStyle/>
          <a:p>
            <a:endParaRPr lang="zh-TW" altLang="en-US"/>
          </a:p>
        </p:txBody>
      </p:sp>
      <p:sp>
        <p:nvSpPr>
          <p:cNvPr id="6" name="Slide Number Placeholder 5"/>
          <p:cNvSpPr>
            <a:spLocks noGrp="1"/>
          </p:cNvSpPr>
          <p:nvPr>
            <p:ph type="sldNum" sz="quarter" idx="12"/>
          </p:nvPr>
        </p:nvSpPr>
        <p:spPr>
          <a:xfrm>
            <a:off x="7882466" y="381001"/>
            <a:ext cx="667174" cy="365125"/>
          </a:xfrm>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74199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zh-TW" altLang="en-US"/>
              <a:t>按一下以編輯母片標題樣式</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592674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170701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zh-TW" altLang="en-US"/>
              <a:t>按一下以編輯母片標題樣式</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751869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93853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2466569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Content Placeholder 3"/>
          <p:cNvSpPr>
            <a:spLocks noGrp="1"/>
          </p:cNvSpPr>
          <p:nvPr>
            <p:ph sz="quarter" idx="13"/>
          </p:nvPr>
        </p:nvSpPr>
        <p:spPr>
          <a:xfrm>
            <a:off x="685331" y="3051013"/>
            <a:ext cx="3829520" cy="27401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3" name="Content Placeholder 5"/>
          <p:cNvSpPr>
            <a:spLocks noGrp="1"/>
          </p:cNvSpPr>
          <p:nvPr>
            <p:ph sz="quarter" idx="14"/>
          </p:nvPr>
        </p:nvSpPr>
        <p:spPr>
          <a:xfrm>
            <a:off x="4629150" y="3051013"/>
            <a:ext cx="3829051" cy="27401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841032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230456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329796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zh-TW" altLang="en-US"/>
              <a:t>按一下以編輯母片標題樣式</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122755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1458638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264652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964434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32898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437464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318897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4071152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498037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8083264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zh-TW" altLang="en-US"/>
              <a:t>按一下以編輯母片標題樣式</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167221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315734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27485908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1966812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zh-TW" altLang="en-US"/>
              <a:t>按一下以編輯母片標題樣式</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2535865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2384901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2115225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181348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2502617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820630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6" name="Footer Placeholder 5"/>
          <p:cNvSpPr>
            <a:spLocks noGrp="1"/>
          </p:cNvSpPr>
          <p:nvPr>
            <p:ph type="ftr" sz="quarter" idx="11"/>
          </p:nvPr>
        </p:nvSpPr>
        <p:spPr>
          <a:xfrm>
            <a:off x="533400" y="6172200"/>
            <a:ext cx="5811724" cy="365125"/>
          </a:xfrm>
        </p:spPr>
        <p:txBody>
          <a:bodyPr/>
          <a:lstStyle/>
          <a:p>
            <a:endParaRPr lang="zh-TW" altLang="en-US"/>
          </a:p>
        </p:txBody>
      </p:sp>
      <p:sp>
        <p:nvSpPr>
          <p:cNvPr id="7" name="Slide Number Placeholder 6"/>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2290640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zh-TW" altLang="en-US"/>
              <a:t>按一下以編輯母片標題樣式</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25670328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869499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67860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18801206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79946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3945226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1826680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338536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359496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B7C83EE-59D5-414E-AFFE-542065042607}" type="datetimeFigureOut">
              <a:rPr lang="zh-TW" altLang="en-US" smtClean="0"/>
              <a:t>2019/3/20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267384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4.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C83EE-59D5-414E-AFFE-542065042607}" type="datetimeFigureOut">
              <a:rPr lang="zh-TW" altLang="en-US" smtClean="0"/>
              <a:t>2019/3/20</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79D39-6E05-49B8-8576-DBD8377E6445}" type="slidenum">
              <a:rPr lang="zh-TW" altLang="en-US" smtClean="0"/>
              <a:t>‹#›</a:t>
            </a:fld>
            <a:endParaRPr lang="zh-TW" altLang="en-US"/>
          </a:p>
        </p:txBody>
      </p:sp>
    </p:spTree>
    <p:extLst>
      <p:ext uri="{BB962C8B-B14F-4D97-AF65-F5344CB8AC3E}">
        <p14:creationId xmlns:p14="http://schemas.microsoft.com/office/powerpoint/2010/main" val="2791176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zh-TW" alt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7732218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99285910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E792BEEF-5A81-497D-BA1E-D58502BC7092}" type="datetimeFigureOut">
              <a:rPr lang="zh-TW" altLang="en-US" smtClean="0"/>
              <a:t>2019/3/20</a:t>
            </a:fld>
            <a:endParaRPr lang="zh-TW" alt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zh-TW" alt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97ADE840-4B1A-400D-B015-730D3FA80FEE}" type="slidenum">
              <a:rPr lang="zh-TW" altLang="en-US" smtClean="0"/>
              <a:t>‹#›</a:t>
            </a:fld>
            <a:endParaRPr lang="zh-TW" altLang="en-US"/>
          </a:p>
        </p:txBody>
      </p:sp>
    </p:spTree>
    <p:extLst>
      <p:ext uri="{BB962C8B-B14F-4D97-AF65-F5344CB8AC3E}">
        <p14:creationId xmlns:p14="http://schemas.microsoft.com/office/powerpoint/2010/main" val="285017722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E697515-9B74-4BB3-A8FF-C99424A33703}" type="datetimeFigureOut">
              <a:rPr lang="zh-TW" altLang="en-US" smtClean="0"/>
              <a:t>2019/3/21</a:t>
            </a:fld>
            <a:endParaRPr lang="zh-TW" alt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zh-TW" alt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39F5EE8A-45A2-426D-B573-FD326EEDF474}" type="slidenum">
              <a:rPr lang="zh-TW" altLang="en-US" smtClean="0"/>
              <a:t>‹#›</a:t>
            </a:fld>
            <a:endParaRPr lang="zh-TW" altLang="en-US"/>
          </a:p>
        </p:txBody>
      </p:sp>
    </p:spTree>
    <p:extLst>
      <p:ext uri="{BB962C8B-B14F-4D97-AF65-F5344CB8AC3E}">
        <p14:creationId xmlns:p14="http://schemas.microsoft.com/office/powerpoint/2010/main" val="167196783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medium.com/@tyreeostevenson/teaching-a-computer-to-classify-anime-8c77bc89b881"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rxiv.org/abs/1611.02639" TargetMode="External"/><Relationship Id="rId5" Type="http://schemas.openxmlformats.org/officeDocument/2006/relationships/hyperlink" Target="https://arxiv.org/abs/1704.02685" TargetMode="Externa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arxiv.org/abs/1710.10547"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90.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1506.06579"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notesSlide" Target="../notesSlides/notesSlide15.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png"/><Relationship Id="rId5" Type="http://schemas.openxmlformats.org/officeDocument/2006/relationships/image" Target="../media/image90.jpeg"/><Relationship Id="rId15" Type="http://schemas.openxmlformats.org/officeDocument/2006/relationships/image" Target="../media/image100.png"/><Relationship Id="rId10" Type="http://schemas.openxmlformats.org/officeDocument/2006/relationships/image" Target="../media/image95.jpeg"/><Relationship Id="rId19" Type="http://schemas.openxmlformats.org/officeDocument/2006/relationships/image" Target="../media/image104.pn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abs/1612.00005"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4.png"/><Relationship Id="rId7"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16.png"/><Relationship Id="rId10"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3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08.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39.png"/><Relationship Id="rId5" Type="http://schemas.openxmlformats.org/officeDocument/2006/relationships/image" Target="../media/image110.png"/><Relationship Id="rId10" Type="http://schemas.openxmlformats.org/officeDocument/2006/relationships/image" Target="../media/image138.png"/><Relationship Id="rId4" Type="http://schemas.openxmlformats.org/officeDocument/2006/relationships/image" Target="../media/image109.png"/><Relationship Id="rId9" Type="http://schemas.openxmlformats.org/officeDocument/2006/relationships/image" Target="../media/image137.png"/></Relationships>
</file>

<file path=ppt/slides/_rels/slide3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s://arxiv.org/pdf/1711.06178.pdf" TargetMode="External"/><Relationship Id="rId7"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towardsdatascience.com/a-beginners-guide-to-decision-tree-classification-6d3209353ea"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stats.stackexchange.com/questions/230581/decision-tree-too-large-to-interpret"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805C7B-D031-4D94-9091-415D04A19497}"/>
              </a:ext>
            </a:extLst>
          </p:cNvPr>
          <p:cNvSpPr>
            <a:spLocks noGrp="1"/>
          </p:cNvSpPr>
          <p:nvPr>
            <p:ph type="ctrTitle"/>
          </p:nvPr>
        </p:nvSpPr>
        <p:spPr/>
        <p:txBody>
          <a:bodyPr>
            <a:normAutofit fontScale="90000"/>
          </a:bodyPr>
          <a:lstStyle/>
          <a:p>
            <a:r>
              <a:rPr lang="en-US" altLang="zh-TW" b="1" dirty="0"/>
              <a:t>Explainable Machine Learning</a:t>
            </a:r>
            <a:endParaRPr lang="zh-TW" altLang="en-US" dirty="0"/>
          </a:p>
        </p:txBody>
      </p:sp>
      <p:sp>
        <p:nvSpPr>
          <p:cNvPr id="3" name="副標題 2">
            <a:extLst>
              <a:ext uri="{FF2B5EF4-FFF2-40B4-BE49-F238E27FC236}">
                <a16:creationId xmlns:a16="http://schemas.microsoft.com/office/drawing/2014/main" id="{B12D1BA3-D53B-4CD8-ADEF-DE5456923E75}"/>
              </a:ext>
            </a:extLst>
          </p:cNvPr>
          <p:cNvSpPr>
            <a:spLocks noGrp="1"/>
          </p:cNvSpPr>
          <p:nvPr>
            <p:ph type="subTitle" idx="1"/>
          </p:nvPr>
        </p:nvSpPr>
        <p:spPr/>
        <p:txBody>
          <a:bodyPr>
            <a:normAutofit/>
          </a:bodyPr>
          <a:lstStyle/>
          <a:p>
            <a:r>
              <a:rPr lang="en-US" altLang="zh-TW" sz="3200" dirty="0"/>
              <a:t>Hung-yi Lee </a:t>
            </a:r>
            <a:r>
              <a:rPr lang="zh-TW" altLang="en-US" sz="3200" dirty="0">
                <a:latin typeface="微軟正黑體" panose="020B0604030504040204" pitchFamily="34" charset="-120"/>
                <a:ea typeface="微軟正黑體" panose="020B0604030504040204" pitchFamily="34" charset="-120"/>
              </a:rPr>
              <a:t>李宏毅</a:t>
            </a:r>
          </a:p>
        </p:txBody>
      </p:sp>
    </p:spTree>
    <p:extLst>
      <p:ext uri="{BB962C8B-B14F-4D97-AF65-F5344CB8AC3E}">
        <p14:creationId xmlns:p14="http://schemas.microsoft.com/office/powerpoint/2010/main" val="174268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5370F9-C2C0-4065-8A36-4FD3D05D7B00}"/>
              </a:ext>
            </a:extLst>
          </p:cNvPr>
          <p:cNvSpPr>
            <a:spLocks noGrp="1"/>
          </p:cNvSpPr>
          <p:nvPr>
            <p:ph type="ctrTitle"/>
          </p:nvPr>
        </p:nvSpPr>
        <p:spPr>
          <a:xfrm>
            <a:off x="685800" y="1341438"/>
            <a:ext cx="7772400" cy="2387600"/>
          </a:xfrm>
        </p:spPr>
        <p:txBody>
          <a:bodyPr/>
          <a:lstStyle/>
          <a:p>
            <a:r>
              <a:rPr lang="en-US" altLang="zh-TW" b="1" dirty="0"/>
              <a:t>Local Explanation:</a:t>
            </a:r>
            <a:br>
              <a:rPr lang="en-US" altLang="zh-TW" b="1" dirty="0"/>
            </a:br>
            <a:r>
              <a:rPr lang="en-US" altLang="zh-TW" b="1" dirty="0"/>
              <a:t>Explain the Decision</a:t>
            </a:r>
            <a:endParaRPr lang="zh-TW" altLang="en-US" b="1" dirty="0"/>
          </a:p>
        </p:txBody>
      </p:sp>
      <p:sp>
        <p:nvSpPr>
          <p:cNvPr id="3" name="矩形 2">
            <a:extLst>
              <a:ext uri="{FF2B5EF4-FFF2-40B4-BE49-F238E27FC236}">
                <a16:creationId xmlns:a16="http://schemas.microsoft.com/office/drawing/2014/main" id="{47CCD274-8AC8-429A-B82B-45E4ECC09E79}"/>
              </a:ext>
            </a:extLst>
          </p:cNvPr>
          <p:cNvSpPr/>
          <p:nvPr/>
        </p:nvSpPr>
        <p:spPr>
          <a:xfrm>
            <a:off x="1824695" y="4456189"/>
            <a:ext cx="6030331" cy="954107"/>
          </a:xfrm>
          <a:prstGeom prst="rect">
            <a:avLst/>
          </a:prstGeom>
        </p:spPr>
        <p:txBody>
          <a:bodyPr wrap="square">
            <a:spAutoFit/>
          </a:bodyPr>
          <a:lstStyle/>
          <a:p>
            <a:r>
              <a:rPr lang="en-US" altLang="zh-TW" sz="2800" dirty="0">
                <a:solidFill>
                  <a:srgbClr val="FFFF00"/>
                </a:solidFill>
              </a:rPr>
              <a:t>Questions: Why do you think this image is a cat?</a:t>
            </a:r>
            <a:endParaRPr lang="zh-TW" altLang="en-US" sz="2800" dirty="0">
              <a:solidFill>
                <a:srgbClr val="FFFF00"/>
              </a:solidFill>
            </a:endParaRPr>
          </a:p>
        </p:txBody>
      </p:sp>
    </p:spTree>
    <p:extLst>
      <p:ext uri="{BB962C8B-B14F-4D97-AF65-F5344CB8AC3E}">
        <p14:creationId xmlns:p14="http://schemas.microsoft.com/office/powerpoint/2010/main" val="3751258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EBAC5E-9C1D-4F88-B08B-1B53FA2EB5DC}"/>
              </a:ext>
            </a:extLst>
          </p:cNvPr>
          <p:cNvSpPr>
            <a:spLocks noGrp="1"/>
          </p:cNvSpPr>
          <p:nvPr>
            <p:ph type="title"/>
          </p:nvPr>
        </p:nvSpPr>
        <p:spPr/>
        <p:txBody>
          <a:bodyPr/>
          <a:lstStyle/>
          <a:p>
            <a:r>
              <a:rPr lang="en-US" altLang="zh-TW" dirty="0"/>
              <a:t>Basic Idea</a:t>
            </a:r>
            <a:endParaRPr lang="zh-TW" altLang="en-US" dirty="0"/>
          </a:p>
        </p:txBody>
      </p:sp>
      <mc:AlternateContent xmlns:mc="http://schemas.openxmlformats.org/markup-compatibility/2006">
        <mc:Choice xmlns:a14="http://schemas.microsoft.com/office/drawing/2010/main" Requires="a14">
          <p:sp>
            <p:nvSpPr>
              <p:cNvPr id="4" name="文字方塊 3">
                <a:extLst>
                  <a:ext uri="{FF2B5EF4-FFF2-40B4-BE49-F238E27FC236}">
                    <a16:creationId xmlns:a16="http://schemas.microsoft.com/office/drawing/2014/main" id="{272B499F-4A32-4C6C-91D2-536B9D802975}"/>
                  </a:ext>
                </a:extLst>
              </p:cNvPr>
              <p:cNvSpPr txBox="1"/>
              <p:nvPr/>
            </p:nvSpPr>
            <p:spPr>
              <a:xfrm>
                <a:off x="1036872" y="2561243"/>
                <a:ext cx="1619250" cy="523220"/>
              </a:xfrm>
              <a:prstGeom prst="rect">
                <a:avLst/>
              </a:prstGeom>
              <a:noFill/>
            </p:spPr>
            <p:txBody>
              <a:bodyPr wrap="square" rtlCol="0">
                <a:spAutoFit/>
              </a:bodyPr>
              <a:lstStyle/>
              <a:p>
                <a:pPr algn="ctr"/>
                <a:r>
                  <a:rPr lang="en-US" altLang="zh-TW" sz="2800" dirty="0"/>
                  <a:t>Object </a:t>
                </a:r>
                <a14:m>
                  <m:oMath xmlns:m="http://schemas.openxmlformats.org/officeDocument/2006/math">
                    <m:r>
                      <a:rPr lang="en-US" altLang="zh-TW" sz="2800" b="0" i="1" smtClean="0">
                        <a:latin typeface="Cambria Math" panose="02040503050406030204" pitchFamily="18" charset="0"/>
                      </a:rPr>
                      <m:t>𝑥</m:t>
                    </m:r>
                  </m:oMath>
                </a14:m>
                <a:endParaRPr lang="zh-TW" altLang="en-US" sz="2800" dirty="0"/>
              </a:p>
            </p:txBody>
          </p:sp>
        </mc:Choice>
        <mc:Fallback>
          <p:sp>
            <p:nvSpPr>
              <p:cNvPr id="4" name="文字方塊 3">
                <a:extLst>
                  <a:ext uri="{FF2B5EF4-FFF2-40B4-BE49-F238E27FC236}">
                    <a16:creationId xmlns:a16="http://schemas.microsoft.com/office/drawing/2014/main" id="{272B499F-4A32-4C6C-91D2-536B9D802975}"/>
                  </a:ext>
                </a:extLst>
              </p:cNvPr>
              <p:cNvSpPr txBox="1">
                <a:spLocks noRot="1" noChangeAspect="1" noMove="1" noResize="1" noEditPoints="1" noAdjustHandles="1" noChangeArrowheads="1" noChangeShapeType="1" noTextEdit="1"/>
              </p:cNvSpPr>
              <p:nvPr/>
            </p:nvSpPr>
            <p:spPr>
              <a:xfrm>
                <a:off x="1036872" y="2561243"/>
                <a:ext cx="1619250" cy="523220"/>
              </a:xfrm>
              <a:prstGeom prst="rect">
                <a:avLst/>
              </a:prstGeom>
              <a:blipFill>
                <a:blip r:embed="rId3"/>
                <a:stretch>
                  <a:fillRect l="-1504" t="-10465" b="-32558"/>
                </a:stretch>
              </a:blipFill>
            </p:spPr>
            <p:txBody>
              <a:bodyPr/>
              <a:lstStyle/>
              <a:p>
                <a:r>
                  <a:rPr lang="zh-TW" altLang="en-US">
                    <a:noFill/>
                  </a:rPr>
                  <a:t> </a:t>
                </a:r>
              </a:p>
            </p:txBody>
          </p:sp>
        </mc:Fallback>
      </mc:AlternateContent>
      <p:sp>
        <p:nvSpPr>
          <p:cNvPr id="5" name="箭號: 向右 4">
            <a:extLst>
              <a:ext uri="{FF2B5EF4-FFF2-40B4-BE49-F238E27FC236}">
                <a16:creationId xmlns:a16="http://schemas.microsoft.com/office/drawing/2014/main" id="{9350EF2A-AB4B-4812-A374-CE1B36B652BF}"/>
              </a:ext>
            </a:extLst>
          </p:cNvPr>
          <p:cNvSpPr/>
          <p:nvPr/>
        </p:nvSpPr>
        <p:spPr>
          <a:xfrm>
            <a:off x="2656122" y="2598688"/>
            <a:ext cx="809625" cy="4857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F46B07DA-0358-409D-9E9C-F806F0AE42E2}"/>
                  </a:ext>
                </a:extLst>
              </p:cNvPr>
              <p:cNvSpPr txBox="1"/>
              <p:nvPr/>
            </p:nvSpPr>
            <p:spPr>
              <a:xfrm>
                <a:off x="5708649" y="2607409"/>
                <a:ext cx="275889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𝑥</m:t>
                              </m:r>
                            </m:e>
                            <m:sub>
                              <m:r>
                                <a:rPr lang="en-US" altLang="zh-TW" sz="2800" i="1">
                                  <a:latin typeface="Cambria Math" panose="02040503050406030204" pitchFamily="18" charset="0"/>
                                </a:rPr>
                                <m:t>1</m:t>
                              </m:r>
                            </m:sub>
                          </m:sSub>
                          <m:r>
                            <a:rPr lang="en-US" altLang="zh-TW" sz="2800" i="1">
                              <a:latin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𝑥</m:t>
                              </m:r>
                            </m:e>
                            <m:sub>
                              <m:r>
                                <a:rPr lang="en-US" altLang="zh-TW" sz="2800" i="1">
                                  <a:latin typeface="Cambria Math" panose="02040503050406030204" pitchFamily="18" charset="0"/>
                                </a:rPr>
                                <m:t>𝑛</m:t>
                              </m:r>
                            </m:sub>
                          </m:sSub>
                          <m:r>
                            <a:rPr lang="en-US" altLang="zh-TW" sz="2800" i="1">
                              <a:latin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m:t>
                          </m:r>
                          <m:sSub>
                            <m:sSubPr>
                              <m:ctrlPr>
                                <a:rPr lang="en-US" altLang="zh-TW" sz="2800" i="1">
                                  <a:latin typeface="Cambria Math" panose="02040503050406030204" pitchFamily="18" charset="0"/>
                                  <a:ea typeface="Cambria Math" panose="02040503050406030204" pitchFamily="18" charset="0"/>
                                </a:rPr>
                              </m:ctrlPr>
                            </m:sSubPr>
                            <m:e>
                              <m:r>
                                <a:rPr lang="en-US" altLang="zh-TW" sz="2800" i="1">
                                  <a:latin typeface="Cambria Math" panose="02040503050406030204" pitchFamily="18" charset="0"/>
                                  <a:ea typeface="Cambria Math" panose="02040503050406030204" pitchFamily="18" charset="0"/>
                                </a:rPr>
                                <m:t>𝑥</m:t>
                              </m:r>
                            </m:e>
                            <m:sub>
                              <m:r>
                                <a:rPr lang="en-US" altLang="zh-TW" sz="2800" i="1">
                                  <a:latin typeface="Cambria Math" panose="02040503050406030204" pitchFamily="18" charset="0"/>
                                  <a:ea typeface="Cambria Math" panose="02040503050406030204" pitchFamily="18" charset="0"/>
                                </a:rPr>
                                <m:t>𝑁</m:t>
                              </m:r>
                            </m:sub>
                          </m:sSub>
                        </m:e>
                      </m:d>
                    </m:oMath>
                  </m:oMathPara>
                </a14:m>
                <a:endParaRPr lang="zh-TW" altLang="en-US" sz="2800" dirty="0"/>
              </a:p>
            </p:txBody>
          </p:sp>
        </mc:Choice>
        <mc:Fallback>
          <p:sp>
            <p:nvSpPr>
              <p:cNvPr id="6" name="文字方塊 5">
                <a:extLst>
                  <a:ext uri="{FF2B5EF4-FFF2-40B4-BE49-F238E27FC236}">
                    <a16:creationId xmlns:a16="http://schemas.microsoft.com/office/drawing/2014/main" id="{F46B07DA-0358-409D-9E9C-F806F0AE42E2}"/>
                  </a:ext>
                </a:extLst>
              </p:cNvPr>
              <p:cNvSpPr txBox="1">
                <a:spLocks noRot="1" noChangeAspect="1" noMove="1" noResize="1" noEditPoints="1" noAdjustHandles="1" noChangeArrowheads="1" noChangeShapeType="1" noTextEdit="1"/>
              </p:cNvSpPr>
              <p:nvPr/>
            </p:nvSpPr>
            <p:spPr>
              <a:xfrm>
                <a:off x="5708649" y="2607409"/>
                <a:ext cx="2758897" cy="430887"/>
              </a:xfrm>
              <a:prstGeom prst="rect">
                <a:avLst/>
              </a:prstGeom>
              <a:blipFill>
                <a:blip r:embed="rId4"/>
                <a:stretch>
                  <a:fillRect/>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EA00DA37-B7E9-4146-955A-32E4286A8694}"/>
              </a:ext>
            </a:extLst>
          </p:cNvPr>
          <p:cNvSpPr txBox="1"/>
          <p:nvPr/>
        </p:nvSpPr>
        <p:spPr>
          <a:xfrm>
            <a:off x="3294400" y="1479228"/>
            <a:ext cx="3633917"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TW" sz="2400" dirty="0"/>
              <a:t>Image: pixel, segment, etc.</a:t>
            </a:r>
          </a:p>
          <a:p>
            <a:r>
              <a:rPr lang="en-US" altLang="zh-TW" sz="2400" dirty="0"/>
              <a:t>Text: a word</a:t>
            </a:r>
            <a:endParaRPr lang="zh-TW" altLang="en-US" sz="2400" dirty="0"/>
          </a:p>
        </p:txBody>
      </p:sp>
      <p:cxnSp>
        <p:nvCxnSpPr>
          <p:cNvPr id="9" name="直線單箭頭接點 8">
            <a:extLst>
              <a:ext uri="{FF2B5EF4-FFF2-40B4-BE49-F238E27FC236}">
                <a16:creationId xmlns:a16="http://schemas.microsoft.com/office/drawing/2014/main" id="{B567B819-FB9F-4A1D-942F-0457A1DD483B}"/>
              </a:ext>
            </a:extLst>
          </p:cNvPr>
          <p:cNvCxnSpPr>
            <a:cxnSpLocks/>
          </p:cNvCxnSpPr>
          <p:nvPr/>
        </p:nvCxnSpPr>
        <p:spPr>
          <a:xfrm flipH="1" flipV="1">
            <a:off x="6461439" y="2348218"/>
            <a:ext cx="466878" cy="3322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文字方塊 9">
            <a:extLst>
              <a:ext uri="{FF2B5EF4-FFF2-40B4-BE49-F238E27FC236}">
                <a16:creationId xmlns:a16="http://schemas.microsoft.com/office/drawing/2014/main" id="{6F0F8202-DE61-4C5C-8AD7-4E537C257C51}"/>
              </a:ext>
            </a:extLst>
          </p:cNvPr>
          <p:cNvSpPr txBox="1"/>
          <p:nvPr/>
        </p:nvSpPr>
        <p:spPr>
          <a:xfrm>
            <a:off x="3465747" y="2561475"/>
            <a:ext cx="2305050" cy="523220"/>
          </a:xfrm>
          <a:prstGeom prst="rect">
            <a:avLst/>
          </a:prstGeom>
          <a:noFill/>
        </p:spPr>
        <p:txBody>
          <a:bodyPr wrap="square" rtlCol="0">
            <a:spAutoFit/>
          </a:bodyPr>
          <a:lstStyle/>
          <a:p>
            <a:pPr algn="ctr"/>
            <a:r>
              <a:rPr lang="en-US" altLang="zh-TW" sz="2800" dirty="0"/>
              <a:t>Components:</a:t>
            </a:r>
            <a:endParaRPr lang="zh-TW" altLang="en-US" sz="2800" dirty="0"/>
          </a:p>
        </p:txBody>
      </p:sp>
      <p:sp>
        <p:nvSpPr>
          <p:cNvPr id="12" name="文字方塊 11">
            <a:extLst>
              <a:ext uri="{FF2B5EF4-FFF2-40B4-BE49-F238E27FC236}">
                <a16:creationId xmlns:a16="http://schemas.microsoft.com/office/drawing/2014/main" id="{F5DE5728-D43B-4D89-ACCD-036628152F59}"/>
              </a:ext>
            </a:extLst>
          </p:cNvPr>
          <p:cNvSpPr txBox="1"/>
          <p:nvPr/>
        </p:nvSpPr>
        <p:spPr>
          <a:xfrm>
            <a:off x="1152614" y="3569885"/>
            <a:ext cx="7321371" cy="830997"/>
          </a:xfrm>
          <a:prstGeom prst="rect">
            <a:avLst/>
          </a:prstGeom>
          <a:noFill/>
        </p:spPr>
        <p:txBody>
          <a:bodyPr wrap="square" rtlCol="0">
            <a:spAutoFit/>
          </a:bodyPr>
          <a:lstStyle/>
          <a:p>
            <a:r>
              <a:rPr lang="en-US" altLang="zh-TW" sz="2400" dirty="0"/>
              <a:t>We want to know the importance of each components for making the decision. </a:t>
            </a:r>
            <a:endParaRPr lang="zh-TW" altLang="en-US" sz="2400" dirty="0"/>
          </a:p>
        </p:txBody>
      </p:sp>
      <p:sp>
        <p:nvSpPr>
          <p:cNvPr id="13" name="文字方塊 12">
            <a:extLst>
              <a:ext uri="{FF2B5EF4-FFF2-40B4-BE49-F238E27FC236}">
                <a16:creationId xmlns:a16="http://schemas.microsoft.com/office/drawing/2014/main" id="{E63900BE-CCD1-4714-94B7-A2919FAE29FF}"/>
              </a:ext>
            </a:extLst>
          </p:cNvPr>
          <p:cNvSpPr txBox="1"/>
          <p:nvPr/>
        </p:nvSpPr>
        <p:spPr>
          <a:xfrm>
            <a:off x="1152614" y="4550924"/>
            <a:ext cx="6724650" cy="830997"/>
          </a:xfrm>
          <a:prstGeom prst="rect">
            <a:avLst/>
          </a:prstGeom>
          <a:noFill/>
        </p:spPr>
        <p:txBody>
          <a:bodyPr wrap="square" rtlCol="0">
            <a:spAutoFit/>
          </a:bodyPr>
          <a:lstStyle/>
          <a:p>
            <a:r>
              <a:rPr lang="en-US" altLang="zh-TW" sz="2400" dirty="0"/>
              <a:t>Idea: Removing or modifying the values of the components,  observing the change of decision.</a:t>
            </a:r>
            <a:endParaRPr lang="zh-TW" altLang="en-US" sz="2400" dirty="0"/>
          </a:p>
        </p:txBody>
      </p:sp>
      <p:sp>
        <p:nvSpPr>
          <p:cNvPr id="14" name="箭號: 向右 13">
            <a:extLst>
              <a:ext uri="{FF2B5EF4-FFF2-40B4-BE49-F238E27FC236}">
                <a16:creationId xmlns:a16="http://schemas.microsoft.com/office/drawing/2014/main" id="{EF2C886D-95DB-4615-893B-EE819FA5A943}"/>
              </a:ext>
            </a:extLst>
          </p:cNvPr>
          <p:cNvSpPr/>
          <p:nvPr/>
        </p:nvSpPr>
        <p:spPr>
          <a:xfrm>
            <a:off x="4130674" y="5703543"/>
            <a:ext cx="809625" cy="4857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E556A53E-ED02-4D01-8C4F-36A35F747DC8}"/>
              </a:ext>
            </a:extLst>
          </p:cNvPr>
          <p:cNvSpPr txBox="1"/>
          <p:nvPr/>
        </p:nvSpPr>
        <p:spPr>
          <a:xfrm>
            <a:off x="1152614" y="5696884"/>
            <a:ext cx="3077313" cy="461665"/>
          </a:xfrm>
          <a:prstGeom prst="rect">
            <a:avLst/>
          </a:prstGeom>
          <a:noFill/>
        </p:spPr>
        <p:txBody>
          <a:bodyPr wrap="square" rtlCol="0">
            <a:spAutoFit/>
          </a:bodyPr>
          <a:lstStyle/>
          <a:p>
            <a:r>
              <a:rPr lang="en-US" altLang="zh-TW" sz="2400" dirty="0"/>
              <a:t>Large decision change </a:t>
            </a:r>
            <a:endParaRPr lang="zh-TW" altLang="en-US" sz="2400" dirty="0"/>
          </a:p>
        </p:txBody>
      </p:sp>
      <p:sp>
        <p:nvSpPr>
          <p:cNvPr id="16" name="文字方塊 15">
            <a:extLst>
              <a:ext uri="{FF2B5EF4-FFF2-40B4-BE49-F238E27FC236}">
                <a16:creationId xmlns:a16="http://schemas.microsoft.com/office/drawing/2014/main" id="{2F3B616A-92F2-4B9F-8752-5C23B6EE8B69}"/>
              </a:ext>
            </a:extLst>
          </p:cNvPr>
          <p:cNvSpPr txBox="1"/>
          <p:nvPr/>
        </p:nvSpPr>
        <p:spPr>
          <a:xfrm>
            <a:off x="4940299" y="5737486"/>
            <a:ext cx="3077313" cy="461665"/>
          </a:xfrm>
          <a:prstGeom prst="rect">
            <a:avLst/>
          </a:prstGeom>
          <a:noFill/>
        </p:spPr>
        <p:txBody>
          <a:bodyPr wrap="square" rtlCol="0">
            <a:spAutoFit/>
          </a:bodyPr>
          <a:lstStyle/>
          <a:p>
            <a:r>
              <a:rPr lang="en-US" altLang="zh-TW" sz="2400" dirty="0"/>
              <a:t>Important component</a:t>
            </a:r>
            <a:endParaRPr lang="zh-TW" altLang="en-US" sz="2400" dirty="0"/>
          </a:p>
        </p:txBody>
      </p:sp>
      <p:sp>
        <p:nvSpPr>
          <p:cNvPr id="8" name="矩形 7">
            <a:extLst>
              <a:ext uri="{FF2B5EF4-FFF2-40B4-BE49-F238E27FC236}">
                <a16:creationId xmlns:a16="http://schemas.microsoft.com/office/drawing/2014/main" id="{8D2F1A6E-C8A4-43B8-B744-9D7E97E1518E}"/>
              </a:ext>
            </a:extLst>
          </p:cNvPr>
          <p:cNvSpPr/>
          <p:nvPr/>
        </p:nvSpPr>
        <p:spPr>
          <a:xfrm>
            <a:off x="4183937" y="16380"/>
            <a:ext cx="5822091" cy="215444"/>
          </a:xfrm>
          <a:prstGeom prst="rect">
            <a:avLst/>
          </a:prstGeom>
        </p:spPr>
        <p:txBody>
          <a:bodyPr wrap="square">
            <a:spAutoFit/>
          </a:bodyPr>
          <a:lstStyle/>
          <a:p>
            <a:r>
              <a:rPr lang="en-US" altLang="zh-TW" sz="800" dirty="0">
                <a:latin typeface="Noto Sans"/>
              </a:rPr>
              <a:t>Source of image: www.oreilly.com/learning/introduction-to-local-interpretable-model-agnostic-explanations-lime</a:t>
            </a:r>
            <a:endParaRPr lang="zh-TW" altLang="en-US" sz="800" dirty="0"/>
          </a:p>
        </p:txBody>
      </p:sp>
      <p:pic>
        <p:nvPicPr>
          <p:cNvPr id="11" name="圖片 10">
            <a:extLst>
              <a:ext uri="{FF2B5EF4-FFF2-40B4-BE49-F238E27FC236}">
                <a16:creationId xmlns:a16="http://schemas.microsoft.com/office/drawing/2014/main" id="{82F9991B-7FD3-483C-A8F9-FD8AB47E7D99}"/>
              </a:ext>
            </a:extLst>
          </p:cNvPr>
          <p:cNvPicPr>
            <a:picLocks noChangeAspect="1"/>
          </p:cNvPicPr>
          <p:nvPr/>
        </p:nvPicPr>
        <p:blipFill>
          <a:blip r:embed="rId5"/>
          <a:stretch>
            <a:fillRect/>
          </a:stretch>
        </p:blipFill>
        <p:spPr>
          <a:xfrm>
            <a:off x="7040386" y="531526"/>
            <a:ext cx="1745280" cy="1763808"/>
          </a:xfrm>
          <a:prstGeom prst="rect">
            <a:avLst/>
          </a:prstGeom>
        </p:spPr>
      </p:pic>
    </p:spTree>
    <p:extLst>
      <p:ext uri="{BB962C8B-B14F-4D97-AF65-F5344CB8AC3E}">
        <p14:creationId xmlns:p14="http://schemas.microsoft.com/office/powerpoint/2010/main" val="30547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10" grpId="0"/>
      <p:bldP spid="12" grpId="0"/>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aikorea.org/cs231n/assets/cnnvis/occlud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29" y="988816"/>
            <a:ext cx="7286172" cy="4816602"/>
          </a:xfrm>
          <a:prstGeom prst="rect">
            <a:avLst/>
          </a:prstGeom>
          <a:noFill/>
          <a:extLst>
            <a:ext uri="{909E8E84-426E-40DD-AFC4-6F175D3DCCD1}">
              <a14:hiddenFill xmlns:a14="http://schemas.microsoft.com/office/drawing/2010/main">
                <a:solidFill>
                  <a:srgbClr val="FFFFFF"/>
                </a:solidFill>
              </a14:hiddenFill>
            </a:ext>
          </a:extLst>
        </p:spPr>
      </p:pic>
      <p:sp>
        <p:nvSpPr>
          <p:cNvPr id="5" name="內容版面配置區 2"/>
          <p:cNvSpPr txBox="1">
            <a:spLocks/>
          </p:cNvSpPr>
          <p:nvPr/>
        </p:nvSpPr>
        <p:spPr>
          <a:xfrm>
            <a:off x="1931011" y="3099170"/>
            <a:ext cx="5915025"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sz="2100"/>
          </a:p>
        </p:txBody>
      </p:sp>
      <p:sp>
        <p:nvSpPr>
          <p:cNvPr id="7" name="矩形 6"/>
          <p:cNvSpPr/>
          <p:nvPr/>
        </p:nvSpPr>
        <p:spPr>
          <a:xfrm>
            <a:off x="841829" y="3397117"/>
            <a:ext cx="2473780" cy="2533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167901" y="3435306"/>
            <a:ext cx="2473780" cy="2533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641680" y="3397116"/>
            <a:ext cx="2699499" cy="2533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63886" y="6121705"/>
            <a:ext cx="7909131" cy="646331"/>
          </a:xfrm>
          <a:prstGeom prst="rect">
            <a:avLst/>
          </a:prstGeom>
        </p:spPr>
        <p:txBody>
          <a:bodyPr wrap="square">
            <a:spAutoFit/>
          </a:bodyPr>
          <a:lstStyle/>
          <a:p>
            <a:r>
              <a:rPr lang="en-US" altLang="zh-TW" dirty="0">
                <a:solidFill>
                  <a:srgbClr val="222222"/>
                </a:solidFill>
                <a:latin typeface="Arial" panose="020B0604020202020204" pitchFamily="34" charset="0"/>
              </a:rPr>
              <a:t>Reference: </a:t>
            </a:r>
            <a:r>
              <a:rPr lang="en-US" altLang="zh-TW" dirty="0" err="1">
                <a:solidFill>
                  <a:srgbClr val="222222"/>
                </a:solidFill>
                <a:latin typeface="Arial" panose="020B0604020202020204" pitchFamily="34" charset="0"/>
              </a:rPr>
              <a:t>Zeiler</a:t>
            </a:r>
            <a:r>
              <a:rPr lang="en-US" altLang="zh-TW" dirty="0">
                <a:solidFill>
                  <a:srgbClr val="222222"/>
                </a:solidFill>
                <a:latin typeface="Arial" panose="020B0604020202020204" pitchFamily="34" charset="0"/>
              </a:rPr>
              <a:t>, M. D., &amp; Fergus, R. (2014). Visualizing and understanding convolutional networks. In </a:t>
            </a:r>
            <a:r>
              <a:rPr lang="en-US" altLang="zh-TW" i="1" dirty="0">
                <a:solidFill>
                  <a:srgbClr val="222222"/>
                </a:solidFill>
                <a:latin typeface="Arial" panose="020B0604020202020204" pitchFamily="34" charset="0"/>
              </a:rPr>
              <a:t>Computer Vision–ECCV 2014</a:t>
            </a:r>
            <a:r>
              <a:rPr lang="en-US" altLang="zh-TW" dirty="0">
                <a:solidFill>
                  <a:srgbClr val="222222"/>
                </a:solidFill>
                <a:latin typeface="Arial" panose="020B0604020202020204" pitchFamily="34" charset="0"/>
              </a:rPr>
              <a:t> (pp. 818-833)</a:t>
            </a:r>
            <a:endParaRPr lang="zh-TW" altLang="en-US" dirty="0"/>
          </a:p>
        </p:txBody>
      </p:sp>
      <p:sp>
        <p:nvSpPr>
          <p:cNvPr id="2" name="文字方塊 1">
            <a:extLst>
              <a:ext uri="{FF2B5EF4-FFF2-40B4-BE49-F238E27FC236}">
                <a16:creationId xmlns:a16="http://schemas.microsoft.com/office/drawing/2014/main" id="{0FF04F20-E541-4805-9626-B288C4146F35}"/>
              </a:ext>
            </a:extLst>
          </p:cNvPr>
          <p:cNvSpPr txBox="1"/>
          <p:nvPr/>
        </p:nvSpPr>
        <p:spPr>
          <a:xfrm>
            <a:off x="2177073" y="278330"/>
            <a:ext cx="5422900" cy="461665"/>
          </a:xfrm>
          <a:prstGeom prst="rect">
            <a:avLst/>
          </a:prstGeom>
          <a:noFill/>
        </p:spPr>
        <p:txBody>
          <a:bodyPr wrap="square" rtlCol="0">
            <a:spAutoFit/>
          </a:bodyPr>
          <a:lstStyle/>
          <a:p>
            <a:r>
              <a:rPr lang="en-US" altLang="zh-TW" sz="2400" dirty="0"/>
              <a:t>The</a:t>
            </a:r>
            <a:r>
              <a:rPr lang="zh-TW" altLang="en-US" sz="2400" dirty="0"/>
              <a:t> </a:t>
            </a:r>
            <a:r>
              <a:rPr lang="en-US" altLang="zh-TW" sz="2400" dirty="0"/>
              <a:t>size</a:t>
            </a:r>
            <a:r>
              <a:rPr lang="zh-TW" altLang="en-US" sz="2400" dirty="0"/>
              <a:t> </a:t>
            </a:r>
            <a:r>
              <a:rPr lang="en-US" altLang="zh-TW" sz="2400" dirty="0"/>
              <a:t>of</a:t>
            </a:r>
            <a:r>
              <a:rPr lang="zh-TW" altLang="en-US" sz="2400" dirty="0"/>
              <a:t> </a:t>
            </a:r>
            <a:r>
              <a:rPr lang="en-US" altLang="zh-TW" sz="2400" dirty="0"/>
              <a:t>the</a:t>
            </a:r>
            <a:r>
              <a:rPr lang="zh-TW" altLang="en-US" sz="2400" dirty="0"/>
              <a:t> </a:t>
            </a:r>
            <a:r>
              <a:rPr lang="en-US" altLang="zh-TW" sz="2400" dirty="0"/>
              <a:t>gray</a:t>
            </a:r>
            <a:r>
              <a:rPr lang="zh-TW" altLang="en-US" sz="2400" dirty="0"/>
              <a:t> </a:t>
            </a:r>
            <a:r>
              <a:rPr lang="en-US" altLang="zh-TW" sz="2400" dirty="0"/>
              <a:t>box can be crucial ……</a:t>
            </a:r>
            <a:endParaRPr lang="zh-TW" altLang="en-US" sz="2400" dirty="0"/>
          </a:p>
        </p:txBody>
      </p:sp>
    </p:spTree>
    <p:extLst>
      <p:ext uri="{BB962C8B-B14F-4D97-AF65-F5344CB8AC3E}">
        <p14:creationId xmlns:p14="http://schemas.microsoft.com/office/powerpoint/2010/main" val="24358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329972" y="1895452"/>
            <a:ext cx="2728741" cy="3616664"/>
          </a:xfrm>
          <a:prstGeom prst="rect">
            <a:avLst/>
          </a:prstGeom>
        </p:spPr>
      </p:pic>
      <p:pic>
        <p:nvPicPr>
          <p:cNvPr id="5" name="圖片 4"/>
          <p:cNvPicPr>
            <a:picLocks noChangeAspect="1"/>
          </p:cNvPicPr>
          <p:nvPr/>
        </p:nvPicPr>
        <p:blipFill>
          <a:blip r:embed="rId3"/>
          <a:stretch>
            <a:fillRect/>
          </a:stretch>
        </p:blipFill>
        <p:spPr>
          <a:xfrm>
            <a:off x="5986143" y="1909966"/>
            <a:ext cx="2636722" cy="3522834"/>
          </a:xfrm>
          <a:prstGeom prst="rect">
            <a:avLst/>
          </a:prstGeom>
        </p:spPr>
      </p:pic>
      <p:pic>
        <p:nvPicPr>
          <p:cNvPr id="6" name="圖片 5"/>
          <p:cNvPicPr>
            <a:picLocks noChangeAspect="1"/>
          </p:cNvPicPr>
          <p:nvPr/>
        </p:nvPicPr>
        <p:blipFill>
          <a:blip r:embed="rId4"/>
          <a:stretch>
            <a:fillRect/>
          </a:stretch>
        </p:blipFill>
        <p:spPr>
          <a:xfrm>
            <a:off x="628649" y="1895452"/>
            <a:ext cx="2797177" cy="3616664"/>
          </a:xfrm>
          <a:prstGeom prst="rect">
            <a:avLst/>
          </a:prstGeom>
        </p:spPr>
      </p:pic>
      <p:sp>
        <p:nvSpPr>
          <p:cNvPr id="7" name="矩形 6"/>
          <p:cNvSpPr/>
          <p:nvPr/>
        </p:nvSpPr>
        <p:spPr>
          <a:xfrm>
            <a:off x="628649" y="6090619"/>
            <a:ext cx="8255000" cy="646331"/>
          </a:xfrm>
          <a:prstGeom prst="rect">
            <a:avLst/>
          </a:prstGeom>
        </p:spPr>
        <p:txBody>
          <a:bodyPr wrap="square">
            <a:spAutoFit/>
          </a:bodyPr>
          <a:lstStyle/>
          <a:p>
            <a:r>
              <a:rPr lang="en-US" altLang="zh-TW" dirty="0">
                <a:latin typeface="Lucida Grande"/>
              </a:rPr>
              <a:t>Karen </a:t>
            </a:r>
            <a:r>
              <a:rPr lang="en-US" altLang="zh-TW" dirty="0" err="1">
                <a:latin typeface="Lucida Grande"/>
              </a:rPr>
              <a:t>Simonyan</a:t>
            </a:r>
            <a:r>
              <a:rPr lang="en-US" altLang="zh-TW" dirty="0">
                <a:solidFill>
                  <a:srgbClr val="000000"/>
                </a:solidFill>
                <a:latin typeface="Lucida Grande"/>
              </a:rPr>
              <a:t>, </a:t>
            </a:r>
            <a:r>
              <a:rPr lang="en-US" altLang="zh-TW" dirty="0">
                <a:latin typeface="Lucida Grande"/>
              </a:rPr>
              <a:t>Andrea </a:t>
            </a:r>
            <a:r>
              <a:rPr lang="en-US" altLang="zh-TW" dirty="0" err="1">
                <a:latin typeface="Lucida Grande"/>
              </a:rPr>
              <a:t>Vedaldi</a:t>
            </a:r>
            <a:r>
              <a:rPr lang="en-US" altLang="zh-TW" dirty="0">
                <a:solidFill>
                  <a:srgbClr val="000000"/>
                </a:solidFill>
                <a:latin typeface="Lucida Grande"/>
              </a:rPr>
              <a:t>, </a:t>
            </a:r>
            <a:r>
              <a:rPr lang="en-US" altLang="zh-TW" dirty="0">
                <a:latin typeface="Lucida Grande"/>
              </a:rPr>
              <a:t>Andrew Zisserman, “</a:t>
            </a:r>
            <a:r>
              <a:rPr lang="en-US" altLang="zh-TW" dirty="0"/>
              <a:t>Deep Inside Convolutional Networks: </a:t>
            </a:r>
            <a:r>
              <a:rPr lang="en-US" altLang="zh-TW" dirty="0" err="1"/>
              <a:t>Visualising</a:t>
            </a:r>
            <a:r>
              <a:rPr lang="en-US" altLang="zh-TW" dirty="0"/>
              <a:t> Image Classification Models and Saliency Maps</a:t>
            </a:r>
            <a:r>
              <a:rPr lang="en-US" altLang="zh-TW" dirty="0">
                <a:latin typeface="Lucida Grande"/>
              </a:rPr>
              <a:t>”, ICLR, 2014</a:t>
            </a:r>
            <a:endParaRPr lang="zh-TW" altLang="en-US" dirty="0"/>
          </a:p>
        </p:txBody>
      </p:sp>
      <p:sp>
        <p:nvSpPr>
          <p:cNvPr id="9" name="橢圓 8"/>
          <p:cNvSpPr/>
          <p:nvPr/>
        </p:nvSpPr>
        <p:spPr>
          <a:xfrm>
            <a:off x="7470447" y="4595351"/>
            <a:ext cx="132080" cy="1320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cxnSp>
        <p:nvCxnSpPr>
          <p:cNvPr id="14" name="直線單箭頭接點 13"/>
          <p:cNvCxnSpPr>
            <a:cxnSpLocks/>
            <a:endCxn id="23" idx="2"/>
          </p:cNvCxnSpPr>
          <p:nvPr/>
        </p:nvCxnSpPr>
        <p:spPr>
          <a:xfrm flipV="1">
            <a:off x="7549062" y="1723065"/>
            <a:ext cx="404182" cy="29238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文字方塊 12">
                <a:extLst>
                  <a:ext uri="{FF2B5EF4-FFF2-40B4-BE49-F238E27FC236}">
                    <a16:creationId xmlns:a16="http://schemas.microsoft.com/office/drawing/2014/main" id="{ACE5E866-5B84-4184-99AA-6AF352423D66}"/>
                  </a:ext>
                </a:extLst>
              </p:cNvPr>
              <p:cNvSpPr txBox="1"/>
              <p:nvPr/>
            </p:nvSpPr>
            <p:spPr>
              <a:xfrm>
                <a:off x="516777" y="263357"/>
                <a:ext cx="23583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𝑛</m:t>
                              </m:r>
                            </m:sub>
                          </m:sSub>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𝑥</m:t>
                              </m:r>
                            </m:e>
                            <m:sub>
                              <m:r>
                                <a:rPr lang="en-US" altLang="zh-TW" sz="2400" i="1">
                                  <a:latin typeface="Cambria Math" panose="02040503050406030204" pitchFamily="18" charset="0"/>
                                  <a:ea typeface="Cambria Math" panose="02040503050406030204" pitchFamily="18" charset="0"/>
                                </a:rPr>
                                <m:t>𝑁</m:t>
                              </m:r>
                            </m:sub>
                          </m:sSub>
                        </m:e>
                      </m:d>
                    </m:oMath>
                  </m:oMathPara>
                </a14:m>
                <a:endParaRPr lang="zh-TW" altLang="en-US" sz="2400" dirty="0"/>
              </a:p>
            </p:txBody>
          </p:sp>
        </mc:Choice>
        <mc:Fallback>
          <p:sp>
            <p:nvSpPr>
              <p:cNvPr id="13" name="文字方塊 12">
                <a:extLst>
                  <a:ext uri="{FF2B5EF4-FFF2-40B4-BE49-F238E27FC236}">
                    <a16:creationId xmlns:a16="http://schemas.microsoft.com/office/drawing/2014/main" id="{ACE5E866-5B84-4184-99AA-6AF352423D66}"/>
                  </a:ext>
                </a:extLst>
              </p:cNvPr>
              <p:cNvSpPr txBox="1">
                <a:spLocks noRot="1" noChangeAspect="1" noMove="1" noResize="1" noEditPoints="1" noAdjustHandles="1" noChangeArrowheads="1" noChangeShapeType="1" noTextEdit="1"/>
              </p:cNvSpPr>
              <p:nvPr/>
            </p:nvSpPr>
            <p:spPr>
              <a:xfrm>
                <a:off x="516777" y="263357"/>
                <a:ext cx="2358338" cy="369332"/>
              </a:xfrm>
              <a:prstGeom prst="rect">
                <a:avLst/>
              </a:prstGeom>
              <a:blipFill>
                <a:blip r:embed="rId5"/>
                <a:stretch>
                  <a:fillRect b="-13115"/>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5" name="文字方塊 14">
                <a:extLst>
                  <a:ext uri="{FF2B5EF4-FFF2-40B4-BE49-F238E27FC236}">
                    <a16:creationId xmlns:a16="http://schemas.microsoft.com/office/drawing/2014/main" id="{554D0E20-BBF4-4CF7-8102-A087CDE28D66}"/>
                  </a:ext>
                </a:extLst>
              </p:cNvPr>
              <p:cNvSpPr txBox="1"/>
              <p:nvPr/>
            </p:nvSpPr>
            <p:spPr>
              <a:xfrm>
                <a:off x="3865862" y="252723"/>
                <a:ext cx="307994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r>
                            <a:rPr lang="en-US" altLang="zh-TW" sz="2400" b="0" i="1" smtClean="0">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𝑛</m:t>
                              </m:r>
                            </m:sub>
                          </m:sSub>
                          <m:r>
                            <a:rPr lang="en-US" altLang="zh-TW" sz="2400" i="1" smtClean="0">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𝑥</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b>
                            <m:sSubPr>
                              <m:ctrlPr>
                                <a:rPr lang="en-US" altLang="zh-TW" sz="2400" b="0" i="1" smtClean="0">
                                  <a:latin typeface="Cambria Math" panose="02040503050406030204" pitchFamily="18" charset="0"/>
                                  <a:ea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𝑥</m:t>
                              </m:r>
                            </m:e>
                            <m:sub>
                              <m:r>
                                <a:rPr lang="en-US" altLang="zh-TW" sz="2400" b="0" i="1" smtClean="0">
                                  <a:latin typeface="Cambria Math" panose="02040503050406030204" pitchFamily="18" charset="0"/>
                                  <a:ea typeface="Cambria Math" panose="02040503050406030204" pitchFamily="18" charset="0"/>
                                </a:rPr>
                                <m:t>𝑁</m:t>
                              </m:r>
                            </m:sub>
                          </m:sSub>
                        </m:e>
                      </m:d>
                    </m:oMath>
                  </m:oMathPara>
                </a14:m>
                <a:endParaRPr lang="zh-TW" altLang="en-US" sz="2400" dirty="0"/>
              </a:p>
            </p:txBody>
          </p:sp>
        </mc:Choice>
        <mc:Fallback>
          <p:sp>
            <p:nvSpPr>
              <p:cNvPr id="15" name="文字方塊 14">
                <a:extLst>
                  <a:ext uri="{FF2B5EF4-FFF2-40B4-BE49-F238E27FC236}">
                    <a16:creationId xmlns:a16="http://schemas.microsoft.com/office/drawing/2014/main" id="{554D0E20-BBF4-4CF7-8102-A087CDE28D66}"/>
                  </a:ext>
                </a:extLst>
              </p:cNvPr>
              <p:cNvSpPr txBox="1">
                <a:spLocks noRot="1" noChangeAspect="1" noMove="1" noResize="1" noEditPoints="1" noAdjustHandles="1" noChangeArrowheads="1" noChangeShapeType="1" noTextEdit="1"/>
              </p:cNvSpPr>
              <p:nvPr/>
            </p:nvSpPr>
            <p:spPr>
              <a:xfrm>
                <a:off x="3865862" y="252723"/>
                <a:ext cx="3079946" cy="369332"/>
              </a:xfrm>
              <a:prstGeom prst="rect">
                <a:avLst/>
              </a:prstGeom>
              <a:blipFill>
                <a:blip r:embed="rId6"/>
                <a:stretch>
                  <a:fillRect b="-13115"/>
                </a:stretch>
              </a:blipFill>
            </p:spPr>
            <p:txBody>
              <a:bodyPr/>
              <a:lstStyle/>
              <a:p>
                <a:r>
                  <a:rPr lang="zh-TW" altLang="en-US">
                    <a:noFill/>
                  </a:rPr>
                  <a:t> </a:t>
                </a:r>
              </a:p>
            </p:txBody>
          </p:sp>
        </mc:Fallback>
      </mc:AlternateContent>
      <p:sp>
        <p:nvSpPr>
          <p:cNvPr id="16" name="箭號: 向右 15">
            <a:extLst>
              <a:ext uri="{FF2B5EF4-FFF2-40B4-BE49-F238E27FC236}">
                <a16:creationId xmlns:a16="http://schemas.microsoft.com/office/drawing/2014/main" id="{F791820B-5010-4E35-9BE0-0303ABE06198}"/>
              </a:ext>
            </a:extLst>
          </p:cNvPr>
          <p:cNvSpPr/>
          <p:nvPr/>
        </p:nvSpPr>
        <p:spPr>
          <a:xfrm>
            <a:off x="2949039" y="347001"/>
            <a:ext cx="842899" cy="2778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7" name="文字方塊 16">
                <a:extLst>
                  <a:ext uri="{FF2B5EF4-FFF2-40B4-BE49-F238E27FC236}">
                    <a16:creationId xmlns:a16="http://schemas.microsoft.com/office/drawing/2014/main" id="{FB492819-D748-4844-890B-385080B41BFF}"/>
                  </a:ext>
                </a:extLst>
              </p:cNvPr>
              <p:cNvSpPr txBox="1"/>
              <p:nvPr/>
            </p:nvSpPr>
            <p:spPr>
              <a:xfrm>
                <a:off x="1000507" y="1147465"/>
                <a:ext cx="4551760" cy="830997"/>
              </a:xfrm>
              <a:prstGeom prst="rect">
                <a:avLst/>
              </a:prstGeom>
              <a:noFill/>
            </p:spPr>
            <p:txBody>
              <a:bodyPr wrap="square" rtlCol="0">
                <a:spAutoFit/>
              </a:bodyPr>
              <a:lstStyle/>
              <a:p>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𝑘</m:t>
                        </m:r>
                      </m:sub>
                    </m:sSub>
                  </m:oMath>
                </a14:m>
                <a:r>
                  <a:rPr lang="en-US" altLang="zh-TW" sz="2400" dirty="0"/>
                  <a:t>: the prob of the predicted class of the model</a:t>
                </a:r>
                <a:endParaRPr lang="zh-TW" altLang="en-US" sz="2400" dirty="0"/>
              </a:p>
            </p:txBody>
          </p:sp>
        </mc:Choice>
        <mc:Fallback>
          <p:sp>
            <p:nvSpPr>
              <p:cNvPr id="17" name="文字方塊 16">
                <a:extLst>
                  <a:ext uri="{FF2B5EF4-FFF2-40B4-BE49-F238E27FC236}">
                    <a16:creationId xmlns:a16="http://schemas.microsoft.com/office/drawing/2014/main" id="{FB492819-D748-4844-890B-385080B41BFF}"/>
                  </a:ext>
                </a:extLst>
              </p:cNvPr>
              <p:cNvSpPr txBox="1">
                <a:spLocks noRot="1" noChangeAspect="1" noMove="1" noResize="1" noEditPoints="1" noAdjustHandles="1" noChangeArrowheads="1" noChangeShapeType="1" noTextEdit="1"/>
              </p:cNvSpPr>
              <p:nvPr/>
            </p:nvSpPr>
            <p:spPr>
              <a:xfrm>
                <a:off x="1000507" y="1147465"/>
                <a:ext cx="4551760" cy="830997"/>
              </a:xfrm>
              <a:prstGeom prst="rect">
                <a:avLst/>
              </a:prstGeom>
              <a:blipFill>
                <a:blip r:embed="rId7"/>
                <a:stretch>
                  <a:fillRect l="-2008" t="-5839" r="-803" b="-1532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9" name="文字方塊 18">
                <a:extLst>
                  <a:ext uri="{FF2B5EF4-FFF2-40B4-BE49-F238E27FC236}">
                    <a16:creationId xmlns:a16="http://schemas.microsoft.com/office/drawing/2014/main" id="{706C82E2-297A-4AC3-A18D-A409A453AEEC}"/>
                  </a:ext>
                </a:extLst>
              </p:cNvPr>
              <p:cNvSpPr txBox="1"/>
              <p:nvPr/>
            </p:nvSpPr>
            <p:spPr>
              <a:xfrm>
                <a:off x="3865861" y="724235"/>
                <a:ext cx="2946400"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𝑘</m:t>
                          </m:r>
                        </m:sub>
                      </m:sSub>
                      <m:r>
                        <a:rPr lang="en-US" altLang="zh-TW" sz="2400" b="0" i="1" smtClean="0">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𝑦</m:t>
                      </m:r>
                    </m:oMath>
                  </m:oMathPara>
                </a14:m>
                <a:endParaRPr lang="zh-TW" altLang="en-US" sz="2400" dirty="0"/>
              </a:p>
            </p:txBody>
          </p:sp>
        </mc:Choice>
        <mc:Fallback>
          <p:sp>
            <p:nvSpPr>
              <p:cNvPr id="19" name="文字方塊 18">
                <a:extLst>
                  <a:ext uri="{FF2B5EF4-FFF2-40B4-BE49-F238E27FC236}">
                    <a16:creationId xmlns:a16="http://schemas.microsoft.com/office/drawing/2014/main" id="{706C82E2-297A-4AC3-A18D-A409A453AEEC}"/>
                  </a:ext>
                </a:extLst>
              </p:cNvPr>
              <p:cNvSpPr txBox="1">
                <a:spLocks noRot="1" noChangeAspect="1" noMove="1" noResize="1" noEditPoints="1" noAdjustHandles="1" noChangeArrowheads="1" noChangeShapeType="1" noTextEdit="1"/>
              </p:cNvSpPr>
              <p:nvPr/>
            </p:nvSpPr>
            <p:spPr>
              <a:xfrm>
                <a:off x="3865861" y="724235"/>
                <a:ext cx="2946400" cy="461665"/>
              </a:xfrm>
              <a:prstGeom prst="rect">
                <a:avLst/>
              </a:prstGeom>
              <a:blipFill>
                <a:blip r:embed="rId8"/>
                <a:stretch>
                  <a:fillRect l="-621" b="-9211"/>
                </a:stretch>
              </a:blipFill>
            </p:spPr>
            <p:txBody>
              <a:bodyPr/>
              <a:lstStyle/>
              <a:p>
                <a:r>
                  <a:rPr lang="zh-TW" altLang="en-US">
                    <a:noFill/>
                  </a:rPr>
                  <a:t> </a:t>
                </a:r>
              </a:p>
            </p:txBody>
          </p:sp>
        </mc:Fallback>
      </mc:AlternateContent>
      <p:sp>
        <p:nvSpPr>
          <p:cNvPr id="20" name="箭號: 向右 19">
            <a:extLst>
              <a:ext uri="{FF2B5EF4-FFF2-40B4-BE49-F238E27FC236}">
                <a16:creationId xmlns:a16="http://schemas.microsoft.com/office/drawing/2014/main" id="{409ABC83-6784-411A-A591-614E3D54AA63}"/>
              </a:ext>
            </a:extLst>
          </p:cNvPr>
          <p:cNvSpPr/>
          <p:nvPr/>
        </p:nvSpPr>
        <p:spPr>
          <a:xfrm>
            <a:off x="2949039" y="878548"/>
            <a:ext cx="842899" cy="2778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1" name="文字方塊 20">
                <a:extLst>
                  <a:ext uri="{FF2B5EF4-FFF2-40B4-BE49-F238E27FC236}">
                    <a16:creationId xmlns:a16="http://schemas.microsoft.com/office/drawing/2014/main" id="{E8D493E9-31C4-42CE-8E45-4E0FC5CF4486}"/>
                  </a:ext>
                </a:extLst>
              </p:cNvPr>
              <p:cNvSpPr txBox="1"/>
              <p:nvPr/>
            </p:nvSpPr>
            <p:spPr>
              <a:xfrm>
                <a:off x="2298006" y="724235"/>
                <a:ext cx="594815" cy="4751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𝑘</m:t>
                          </m:r>
                        </m:sub>
                      </m:sSub>
                    </m:oMath>
                  </m:oMathPara>
                </a14:m>
                <a:endParaRPr lang="zh-TW" altLang="en-US" sz="2400" dirty="0"/>
              </a:p>
            </p:txBody>
          </p:sp>
        </mc:Choice>
        <mc:Fallback>
          <p:sp>
            <p:nvSpPr>
              <p:cNvPr id="21" name="文字方塊 20">
                <a:extLst>
                  <a:ext uri="{FF2B5EF4-FFF2-40B4-BE49-F238E27FC236}">
                    <a16:creationId xmlns:a16="http://schemas.microsoft.com/office/drawing/2014/main" id="{E8D493E9-31C4-42CE-8E45-4E0FC5CF4486}"/>
                  </a:ext>
                </a:extLst>
              </p:cNvPr>
              <p:cNvSpPr txBox="1">
                <a:spLocks noRot="1" noChangeAspect="1" noMove="1" noResize="1" noEditPoints="1" noAdjustHandles="1" noChangeArrowheads="1" noChangeShapeType="1" noTextEdit="1"/>
              </p:cNvSpPr>
              <p:nvPr/>
            </p:nvSpPr>
            <p:spPr>
              <a:xfrm>
                <a:off x="2298006" y="724235"/>
                <a:ext cx="594815" cy="475143"/>
              </a:xfrm>
              <a:prstGeom prst="rect">
                <a:avLst/>
              </a:prstGeom>
              <a:blipFill>
                <a:blip r:embed="rId9"/>
                <a:stretch>
                  <a:fillRect l="-3061" b="-641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2" name="文字方塊 21">
                <a:extLst>
                  <a:ext uri="{FF2B5EF4-FFF2-40B4-BE49-F238E27FC236}">
                    <a16:creationId xmlns:a16="http://schemas.microsoft.com/office/drawing/2014/main" id="{8A0A2AD4-7454-440F-8579-3D5B32BFAD97}"/>
                  </a:ext>
                </a:extLst>
              </p:cNvPr>
              <p:cNvSpPr txBox="1"/>
              <p:nvPr/>
            </p:nvSpPr>
            <p:spPr>
              <a:xfrm>
                <a:off x="6056562" y="848981"/>
                <a:ext cx="848758" cy="8093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
                        <m:fPr>
                          <m:ctrlPr>
                            <a:rPr lang="en-US" altLang="zh-TW" sz="2800" i="1" smtClean="0">
                              <a:latin typeface="Cambria Math" panose="02040503050406030204" pitchFamily="18" charset="0"/>
                            </a:rPr>
                          </m:ctrlPr>
                        </m:fPr>
                        <m:num>
                          <m:r>
                            <a:rPr lang="en-US" altLang="zh-TW" sz="2800" i="1">
                              <a:latin typeface="Cambria Math" panose="02040503050406030204" pitchFamily="18" charset="0"/>
                              <a:ea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𝑦</m:t>
                          </m:r>
                        </m:num>
                        <m:den>
                          <m:r>
                            <a:rPr lang="en-US" altLang="zh-TW" sz="2800" i="1">
                              <a:latin typeface="Cambria Math" panose="02040503050406030204" pitchFamily="18" charset="0"/>
                              <a:ea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𝑥</m:t>
                          </m:r>
                        </m:den>
                      </m:f>
                      <m:r>
                        <a:rPr lang="en-US" altLang="zh-TW" sz="2800" b="0" i="1" smtClean="0">
                          <a:latin typeface="Cambria Math" panose="02040503050406030204" pitchFamily="18" charset="0"/>
                        </a:rPr>
                        <m:t>|</m:t>
                      </m:r>
                    </m:oMath>
                  </m:oMathPara>
                </a14:m>
                <a:endParaRPr lang="zh-TW" altLang="en-US" sz="2800" dirty="0"/>
              </a:p>
            </p:txBody>
          </p:sp>
        </mc:Choice>
        <mc:Fallback>
          <p:sp>
            <p:nvSpPr>
              <p:cNvPr id="22" name="文字方塊 21">
                <a:extLst>
                  <a:ext uri="{FF2B5EF4-FFF2-40B4-BE49-F238E27FC236}">
                    <a16:creationId xmlns:a16="http://schemas.microsoft.com/office/drawing/2014/main" id="{8A0A2AD4-7454-440F-8579-3D5B32BFAD97}"/>
                  </a:ext>
                </a:extLst>
              </p:cNvPr>
              <p:cNvSpPr txBox="1">
                <a:spLocks noRot="1" noChangeAspect="1" noMove="1" noResize="1" noEditPoints="1" noAdjustHandles="1" noChangeArrowheads="1" noChangeShapeType="1" noTextEdit="1"/>
              </p:cNvSpPr>
              <p:nvPr/>
            </p:nvSpPr>
            <p:spPr>
              <a:xfrm>
                <a:off x="6056562" y="848981"/>
                <a:ext cx="848758" cy="809389"/>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3" name="文字方塊 22">
                <a:extLst>
                  <a:ext uri="{FF2B5EF4-FFF2-40B4-BE49-F238E27FC236}">
                    <a16:creationId xmlns:a16="http://schemas.microsoft.com/office/drawing/2014/main" id="{D1ADC7FA-68FE-48A5-9653-C54956699FB7}"/>
                  </a:ext>
                </a:extLst>
              </p:cNvPr>
              <p:cNvSpPr txBox="1"/>
              <p:nvPr/>
            </p:nvSpPr>
            <p:spPr>
              <a:xfrm>
                <a:off x="7445733" y="831026"/>
                <a:ext cx="1015021" cy="892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f>
                        <m:fPr>
                          <m:ctrlPr>
                            <a:rPr lang="en-US" altLang="zh-TW" sz="2800" i="1" smtClean="0">
                              <a:latin typeface="Cambria Math" panose="02040503050406030204" pitchFamily="18" charset="0"/>
                            </a:rPr>
                          </m:ctrlPr>
                        </m:fPr>
                        <m:num>
                          <m:r>
                            <a:rPr lang="en-US" altLang="zh-TW"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𝑘</m:t>
                              </m:r>
                            </m:sub>
                          </m:sSub>
                        </m:num>
                        <m:den>
                          <m:r>
                            <a:rPr lang="en-US" altLang="zh-TW"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𝑥</m:t>
                              </m:r>
                            </m:e>
                            <m:sub>
                              <m:r>
                                <a:rPr lang="en-US" altLang="zh-TW" sz="2800" b="0" i="1" smtClean="0">
                                  <a:latin typeface="Cambria Math" panose="02040503050406030204" pitchFamily="18" charset="0"/>
                                </a:rPr>
                                <m:t>𝑛</m:t>
                              </m:r>
                            </m:sub>
                          </m:sSub>
                        </m:den>
                      </m:f>
                      <m:r>
                        <a:rPr lang="en-US" altLang="zh-TW" sz="2800" b="0" i="1" smtClean="0">
                          <a:latin typeface="Cambria Math" panose="02040503050406030204" pitchFamily="18" charset="0"/>
                        </a:rPr>
                        <m:t>|</m:t>
                      </m:r>
                    </m:oMath>
                  </m:oMathPara>
                </a14:m>
                <a:endParaRPr lang="zh-TW" altLang="en-US" sz="2800" dirty="0"/>
              </a:p>
            </p:txBody>
          </p:sp>
        </mc:Choice>
        <mc:Fallback>
          <p:sp>
            <p:nvSpPr>
              <p:cNvPr id="23" name="文字方塊 22">
                <a:extLst>
                  <a:ext uri="{FF2B5EF4-FFF2-40B4-BE49-F238E27FC236}">
                    <a16:creationId xmlns:a16="http://schemas.microsoft.com/office/drawing/2014/main" id="{D1ADC7FA-68FE-48A5-9653-C54956699FB7}"/>
                  </a:ext>
                </a:extLst>
              </p:cNvPr>
              <p:cNvSpPr txBox="1">
                <a:spLocks noRot="1" noChangeAspect="1" noMove="1" noResize="1" noEditPoints="1" noAdjustHandles="1" noChangeArrowheads="1" noChangeShapeType="1" noTextEdit="1"/>
              </p:cNvSpPr>
              <p:nvPr/>
            </p:nvSpPr>
            <p:spPr>
              <a:xfrm>
                <a:off x="7445733" y="831026"/>
                <a:ext cx="1015021" cy="892039"/>
              </a:xfrm>
              <a:prstGeom prst="rect">
                <a:avLst/>
              </a:prstGeom>
              <a:blipFill>
                <a:blip r:embed="rId11"/>
                <a:stretch>
                  <a:fillRect/>
                </a:stretch>
              </a:blipFill>
            </p:spPr>
            <p:txBody>
              <a:bodyPr/>
              <a:lstStyle/>
              <a:p>
                <a:r>
                  <a:rPr lang="zh-TW" altLang="en-US">
                    <a:noFill/>
                  </a:rPr>
                  <a:t> </a:t>
                </a:r>
              </a:p>
            </p:txBody>
          </p:sp>
        </mc:Fallback>
      </mc:AlternateContent>
      <p:sp>
        <p:nvSpPr>
          <p:cNvPr id="24" name="箭號: 向右 23">
            <a:extLst>
              <a:ext uri="{FF2B5EF4-FFF2-40B4-BE49-F238E27FC236}">
                <a16:creationId xmlns:a16="http://schemas.microsoft.com/office/drawing/2014/main" id="{3457E74B-6786-43C3-B5FD-F591E2F0F4DF}"/>
              </a:ext>
            </a:extLst>
          </p:cNvPr>
          <p:cNvSpPr/>
          <p:nvPr/>
        </p:nvSpPr>
        <p:spPr>
          <a:xfrm>
            <a:off x="7012490" y="1138136"/>
            <a:ext cx="433243" cy="2730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D0087D21-D2CC-45B7-A41E-82B04333C0E5}"/>
              </a:ext>
            </a:extLst>
          </p:cNvPr>
          <p:cNvSpPr/>
          <p:nvPr/>
        </p:nvSpPr>
        <p:spPr>
          <a:xfrm>
            <a:off x="3693557" y="5497038"/>
            <a:ext cx="1883849" cy="461665"/>
          </a:xfrm>
          <a:prstGeom prst="rect">
            <a:avLst/>
          </a:prstGeom>
        </p:spPr>
        <p:txBody>
          <a:bodyPr wrap="none">
            <a:spAutoFit/>
          </a:bodyPr>
          <a:lstStyle/>
          <a:p>
            <a:r>
              <a:rPr lang="zh-TW" altLang="en-US" sz="2400" b="1" i="1" u="sng" dirty="0">
                <a:solidFill>
                  <a:srgbClr val="0000FF"/>
                </a:solidFill>
              </a:rPr>
              <a:t>Saliency Map</a:t>
            </a:r>
          </a:p>
        </p:txBody>
      </p:sp>
    </p:spTree>
    <p:extLst>
      <p:ext uri="{BB962C8B-B14F-4D97-AF65-F5344CB8AC3E}">
        <p14:creationId xmlns:p14="http://schemas.microsoft.com/office/powerpoint/2010/main" val="416539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animBg="1"/>
      <p:bldP spid="19" grpId="0"/>
      <p:bldP spid="20" grpId="0" animBg="1"/>
      <p:bldP spid="22" grpId="0"/>
      <p:bldP spid="23" grpId="0"/>
      <p:bldP spid="24"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C2217173-5D50-4670-87AC-8A6099786AE2}"/>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altLang="zh-TW" sz="2800" kern="1200" dirty="0">
                <a:solidFill>
                  <a:schemeClr val="bg1"/>
                </a:solidFill>
                <a:latin typeface="+mj-lt"/>
                <a:ea typeface="+mj-ea"/>
                <a:cs typeface="+mj-cs"/>
              </a:rPr>
              <a:t>Case Study: Pokémon </a:t>
            </a:r>
            <a:r>
              <a:rPr lang="en-US" altLang="zh-TW" sz="2800" kern="1200" dirty="0" err="1">
                <a:solidFill>
                  <a:schemeClr val="bg1"/>
                </a:solidFill>
                <a:latin typeface="+mj-lt"/>
                <a:ea typeface="+mj-ea"/>
                <a:cs typeface="+mj-cs"/>
              </a:rPr>
              <a:t>v.s</a:t>
            </a:r>
            <a:r>
              <a:rPr lang="en-US" altLang="zh-TW" sz="2800" kern="1200" dirty="0">
                <a:solidFill>
                  <a:schemeClr val="bg1"/>
                </a:solidFill>
                <a:latin typeface="+mj-lt"/>
                <a:ea typeface="+mj-ea"/>
                <a:cs typeface="+mj-cs"/>
              </a:rPr>
              <a:t>. Digimon</a:t>
            </a:r>
          </a:p>
        </p:txBody>
      </p:sp>
      <p:pic>
        <p:nvPicPr>
          <p:cNvPr id="1029" name="Picture 2" descr="ãPokemon v.s. Digimonãçåçæå°çµæ">
            <a:extLst>
              <a:ext uri="{FF2B5EF4-FFF2-40B4-BE49-F238E27FC236}">
                <a16:creationId xmlns:a16="http://schemas.microsoft.com/office/drawing/2014/main" id="{6D3EF5EF-8CC7-4D23-B9A0-4BAB1798D5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045" y="1675227"/>
            <a:ext cx="7811909" cy="439419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83A3EF2-21FE-4F91-9BFB-351D87DBB347}"/>
              </a:ext>
            </a:extLst>
          </p:cNvPr>
          <p:cNvSpPr/>
          <p:nvPr/>
        </p:nvSpPr>
        <p:spPr>
          <a:xfrm>
            <a:off x="38100" y="6206248"/>
            <a:ext cx="10452100" cy="369332"/>
          </a:xfrm>
          <a:prstGeom prst="rect">
            <a:avLst/>
          </a:prstGeom>
        </p:spPr>
        <p:txBody>
          <a:bodyPr wrap="square">
            <a:spAutoFit/>
          </a:bodyPr>
          <a:lstStyle/>
          <a:p>
            <a:r>
              <a:rPr lang="en-US" altLang="zh-TW" dirty="0">
                <a:hlinkClick r:id="rId3"/>
              </a:rPr>
              <a:t>https://medium.com/@tyreeostevenson/teaching-a-computer-to-classify-anime-8c77bc89b881</a:t>
            </a:r>
            <a:endParaRPr lang="zh-TW" altLang="en-US" dirty="0"/>
          </a:p>
        </p:txBody>
      </p:sp>
    </p:spTree>
    <p:extLst>
      <p:ext uri="{BB962C8B-B14F-4D97-AF65-F5344CB8AC3E}">
        <p14:creationId xmlns:p14="http://schemas.microsoft.com/office/powerpoint/2010/main" val="4042078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968384B-5944-412C-B19C-3414A899E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481" y="2237166"/>
            <a:ext cx="1492553" cy="1492553"/>
          </a:xfrm>
          <a:prstGeom prst="rect">
            <a:avLst/>
          </a:prstGeom>
        </p:spPr>
      </p:pic>
      <p:sp>
        <p:nvSpPr>
          <p:cNvPr id="2" name="標題 1">
            <a:extLst>
              <a:ext uri="{FF2B5EF4-FFF2-40B4-BE49-F238E27FC236}">
                <a16:creationId xmlns:a16="http://schemas.microsoft.com/office/drawing/2014/main" id="{723F7B55-2B8E-4FEB-B2D6-6D520DC866B3}"/>
              </a:ext>
            </a:extLst>
          </p:cNvPr>
          <p:cNvSpPr>
            <a:spLocks noGrp="1"/>
          </p:cNvSpPr>
          <p:nvPr>
            <p:ph type="title"/>
          </p:nvPr>
        </p:nvSpPr>
        <p:spPr/>
        <p:txBody>
          <a:bodyPr/>
          <a:lstStyle/>
          <a:p>
            <a:r>
              <a:rPr lang="en-US" altLang="zh-TW" dirty="0"/>
              <a:t>Task </a:t>
            </a:r>
            <a:endParaRPr lang="zh-TW" altLang="en-US" dirty="0"/>
          </a:p>
        </p:txBody>
      </p:sp>
      <p:pic>
        <p:nvPicPr>
          <p:cNvPr id="5" name="內容版面配置區 4">
            <a:extLst>
              <a:ext uri="{FF2B5EF4-FFF2-40B4-BE49-F238E27FC236}">
                <a16:creationId xmlns:a16="http://schemas.microsoft.com/office/drawing/2014/main" id="{DC50DC45-D8B9-4F1D-A0C5-B5D1CF9B64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279" y="2250827"/>
            <a:ext cx="1183860" cy="1406566"/>
          </a:xfrm>
        </p:spPr>
      </p:pic>
      <p:pic>
        <p:nvPicPr>
          <p:cNvPr id="11" name="圖片 10">
            <a:extLst>
              <a:ext uri="{FF2B5EF4-FFF2-40B4-BE49-F238E27FC236}">
                <a16:creationId xmlns:a16="http://schemas.microsoft.com/office/drawing/2014/main" id="{BAD371D3-04A3-4709-876C-EF34B3FBB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271" y="2439868"/>
            <a:ext cx="1217525" cy="1217525"/>
          </a:xfrm>
          <a:prstGeom prst="rect">
            <a:avLst/>
          </a:prstGeom>
        </p:spPr>
      </p:pic>
      <p:pic>
        <p:nvPicPr>
          <p:cNvPr id="13" name="圖片 12">
            <a:extLst>
              <a:ext uri="{FF2B5EF4-FFF2-40B4-BE49-F238E27FC236}">
                <a16:creationId xmlns:a16="http://schemas.microsoft.com/office/drawing/2014/main" id="{9ED7902A-8C1A-495A-876F-03D837DB78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 y="2303782"/>
            <a:ext cx="1325563" cy="1325563"/>
          </a:xfrm>
          <a:prstGeom prst="rect">
            <a:avLst/>
          </a:prstGeom>
        </p:spPr>
      </p:pic>
      <p:pic>
        <p:nvPicPr>
          <p:cNvPr id="15" name="圖片 14">
            <a:extLst>
              <a:ext uri="{FF2B5EF4-FFF2-40B4-BE49-F238E27FC236}">
                <a16:creationId xmlns:a16="http://schemas.microsoft.com/office/drawing/2014/main" id="{3F4A6407-812B-4683-B95B-0043B7875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975" y="2214565"/>
            <a:ext cx="1325563" cy="1325563"/>
          </a:xfrm>
          <a:prstGeom prst="rect">
            <a:avLst/>
          </a:prstGeom>
        </p:spPr>
      </p:pic>
      <p:pic>
        <p:nvPicPr>
          <p:cNvPr id="17" name="圖片 16">
            <a:extLst>
              <a:ext uri="{FF2B5EF4-FFF2-40B4-BE49-F238E27FC236}">
                <a16:creationId xmlns:a16="http://schemas.microsoft.com/office/drawing/2014/main" id="{3C24F688-C049-469A-A6DA-A80BBE3EA2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3167" y="2298668"/>
            <a:ext cx="1325563" cy="1325563"/>
          </a:xfrm>
          <a:prstGeom prst="rect">
            <a:avLst/>
          </a:prstGeom>
        </p:spPr>
      </p:pic>
      <p:pic>
        <p:nvPicPr>
          <p:cNvPr id="25" name="圖片 24">
            <a:extLst>
              <a:ext uri="{FF2B5EF4-FFF2-40B4-BE49-F238E27FC236}">
                <a16:creationId xmlns:a16="http://schemas.microsoft.com/office/drawing/2014/main" id="{E6FDF4D1-2D0C-4843-AE0E-10D61A919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7496" y="4772314"/>
            <a:ext cx="1598931" cy="1598931"/>
          </a:xfrm>
          <a:prstGeom prst="rect">
            <a:avLst/>
          </a:prstGeom>
        </p:spPr>
      </p:pic>
      <p:pic>
        <p:nvPicPr>
          <p:cNvPr id="29" name="圖片 28">
            <a:extLst>
              <a:ext uri="{FF2B5EF4-FFF2-40B4-BE49-F238E27FC236}">
                <a16:creationId xmlns:a16="http://schemas.microsoft.com/office/drawing/2014/main" id="{FFB4FE69-C561-45C0-94F8-75CB8FC71E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8471" y="4819576"/>
            <a:ext cx="1625600" cy="1625600"/>
          </a:xfrm>
          <a:prstGeom prst="rect">
            <a:avLst/>
          </a:prstGeom>
        </p:spPr>
      </p:pic>
      <p:pic>
        <p:nvPicPr>
          <p:cNvPr id="31" name="圖片 30">
            <a:extLst>
              <a:ext uri="{FF2B5EF4-FFF2-40B4-BE49-F238E27FC236}">
                <a16:creationId xmlns:a16="http://schemas.microsoft.com/office/drawing/2014/main" id="{62F09C64-9644-4B1A-9350-7EF767007D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470" y="4669777"/>
            <a:ext cx="1764982" cy="1764982"/>
          </a:xfrm>
          <a:prstGeom prst="rect">
            <a:avLst/>
          </a:prstGeom>
        </p:spPr>
      </p:pic>
      <p:sp>
        <p:nvSpPr>
          <p:cNvPr id="3" name="矩形 2">
            <a:extLst>
              <a:ext uri="{FF2B5EF4-FFF2-40B4-BE49-F238E27FC236}">
                <a16:creationId xmlns:a16="http://schemas.microsoft.com/office/drawing/2014/main" id="{EE226C22-C57B-4261-9B68-B6CD3CFBA144}"/>
              </a:ext>
            </a:extLst>
          </p:cNvPr>
          <p:cNvSpPr/>
          <p:nvPr/>
        </p:nvSpPr>
        <p:spPr>
          <a:xfrm>
            <a:off x="2531222" y="320449"/>
            <a:ext cx="6471285" cy="646331"/>
          </a:xfrm>
          <a:prstGeom prst="rect">
            <a:avLst/>
          </a:prstGeom>
        </p:spPr>
        <p:txBody>
          <a:bodyPr wrap="square">
            <a:spAutoFit/>
          </a:bodyPr>
          <a:lstStyle/>
          <a:p>
            <a:r>
              <a:rPr lang="en-US" altLang="zh-TW" dirty="0"/>
              <a:t>Pokémon images: https://www.Kaggle.com/kvpratama/pokemon-images-dataset/data</a:t>
            </a:r>
            <a:endParaRPr lang="zh-TW" altLang="en-US" dirty="0"/>
          </a:p>
        </p:txBody>
      </p:sp>
      <p:sp>
        <p:nvSpPr>
          <p:cNvPr id="4" name="矩形 3">
            <a:extLst>
              <a:ext uri="{FF2B5EF4-FFF2-40B4-BE49-F238E27FC236}">
                <a16:creationId xmlns:a16="http://schemas.microsoft.com/office/drawing/2014/main" id="{718B9FC7-C131-4D32-8AAB-53F8195FE09C}"/>
              </a:ext>
            </a:extLst>
          </p:cNvPr>
          <p:cNvSpPr/>
          <p:nvPr/>
        </p:nvSpPr>
        <p:spPr>
          <a:xfrm>
            <a:off x="2540317" y="933542"/>
            <a:ext cx="6471285" cy="646331"/>
          </a:xfrm>
          <a:prstGeom prst="rect">
            <a:avLst/>
          </a:prstGeom>
        </p:spPr>
        <p:txBody>
          <a:bodyPr wrap="square">
            <a:spAutoFit/>
          </a:bodyPr>
          <a:lstStyle/>
          <a:p>
            <a:r>
              <a:rPr lang="en-US" altLang="zh-TW" dirty="0"/>
              <a:t>Digimon images:</a:t>
            </a:r>
          </a:p>
          <a:p>
            <a:r>
              <a:rPr lang="en-US" altLang="zh-TW" dirty="0"/>
              <a:t>https://github.com/DeathReaper0965/Digimon-Generator-GAN</a:t>
            </a:r>
            <a:endParaRPr lang="zh-TW" altLang="en-US" dirty="0"/>
          </a:p>
        </p:txBody>
      </p:sp>
      <p:sp>
        <p:nvSpPr>
          <p:cNvPr id="10" name="矩形 9">
            <a:extLst>
              <a:ext uri="{FF2B5EF4-FFF2-40B4-BE49-F238E27FC236}">
                <a16:creationId xmlns:a16="http://schemas.microsoft.com/office/drawing/2014/main" id="{E68A016E-B32A-478D-8933-ED1FCD53AA62}"/>
              </a:ext>
            </a:extLst>
          </p:cNvPr>
          <p:cNvSpPr/>
          <p:nvPr/>
        </p:nvSpPr>
        <p:spPr>
          <a:xfrm>
            <a:off x="372050" y="2078972"/>
            <a:ext cx="4221566" cy="16507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B9D08B4A-8ABB-4905-94D0-88D7C0D7F72A}"/>
              </a:ext>
            </a:extLst>
          </p:cNvPr>
          <p:cNvSpPr/>
          <p:nvPr/>
        </p:nvSpPr>
        <p:spPr>
          <a:xfrm>
            <a:off x="4780941" y="2078972"/>
            <a:ext cx="4080030" cy="16507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7B7B0BA5-6ED6-4A2A-9936-7EB7B2C6F2C8}"/>
              </a:ext>
            </a:extLst>
          </p:cNvPr>
          <p:cNvSpPr txBox="1"/>
          <p:nvPr/>
        </p:nvSpPr>
        <p:spPr>
          <a:xfrm>
            <a:off x="827159" y="3808652"/>
            <a:ext cx="3396343" cy="523220"/>
          </a:xfrm>
          <a:prstGeom prst="rect">
            <a:avLst/>
          </a:prstGeom>
          <a:noFill/>
        </p:spPr>
        <p:txBody>
          <a:bodyPr wrap="square" rtlCol="0">
            <a:spAutoFit/>
          </a:bodyPr>
          <a:lstStyle/>
          <a:p>
            <a:pPr algn="ctr"/>
            <a:r>
              <a:rPr lang="en-US" altLang="zh-TW" sz="2800" dirty="0"/>
              <a:t>Pokémon </a:t>
            </a:r>
            <a:endParaRPr lang="zh-TW" altLang="en-US" sz="2800" dirty="0"/>
          </a:p>
        </p:txBody>
      </p:sp>
      <p:sp>
        <p:nvSpPr>
          <p:cNvPr id="23" name="文字方塊 22">
            <a:extLst>
              <a:ext uri="{FF2B5EF4-FFF2-40B4-BE49-F238E27FC236}">
                <a16:creationId xmlns:a16="http://schemas.microsoft.com/office/drawing/2014/main" id="{4C98E268-9F72-4FAA-B940-4E24708EE908}"/>
              </a:ext>
            </a:extLst>
          </p:cNvPr>
          <p:cNvSpPr txBox="1"/>
          <p:nvPr/>
        </p:nvSpPr>
        <p:spPr>
          <a:xfrm>
            <a:off x="5143500" y="3767153"/>
            <a:ext cx="3396343" cy="523220"/>
          </a:xfrm>
          <a:prstGeom prst="rect">
            <a:avLst/>
          </a:prstGeom>
          <a:noFill/>
        </p:spPr>
        <p:txBody>
          <a:bodyPr wrap="square" rtlCol="0">
            <a:spAutoFit/>
          </a:bodyPr>
          <a:lstStyle/>
          <a:p>
            <a:pPr algn="ctr"/>
            <a:r>
              <a:rPr lang="en-US" altLang="zh-TW" sz="2800" dirty="0"/>
              <a:t>Digimon </a:t>
            </a:r>
            <a:endParaRPr lang="zh-TW" altLang="en-US" sz="2800" dirty="0"/>
          </a:p>
        </p:txBody>
      </p:sp>
      <p:sp>
        <p:nvSpPr>
          <p:cNvPr id="14" name="文字方塊 13">
            <a:extLst>
              <a:ext uri="{FF2B5EF4-FFF2-40B4-BE49-F238E27FC236}">
                <a16:creationId xmlns:a16="http://schemas.microsoft.com/office/drawing/2014/main" id="{2DFCDE74-9AEA-43D5-AEE3-17C1B9DC14D1}"/>
              </a:ext>
            </a:extLst>
          </p:cNvPr>
          <p:cNvSpPr txBox="1"/>
          <p:nvPr/>
        </p:nvSpPr>
        <p:spPr>
          <a:xfrm>
            <a:off x="329546" y="5075214"/>
            <a:ext cx="2066402" cy="954107"/>
          </a:xfrm>
          <a:prstGeom prst="rect">
            <a:avLst/>
          </a:prstGeom>
          <a:noFill/>
        </p:spPr>
        <p:txBody>
          <a:bodyPr wrap="square" rtlCol="0">
            <a:spAutoFit/>
          </a:bodyPr>
          <a:lstStyle/>
          <a:p>
            <a:pPr algn="r"/>
            <a:r>
              <a:rPr lang="en-US" altLang="zh-TW" sz="2800" dirty="0"/>
              <a:t>Testing </a:t>
            </a:r>
          </a:p>
          <a:p>
            <a:pPr algn="r"/>
            <a:r>
              <a:rPr lang="en-US" altLang="zh-TW" sz="2800" dirty="0"/>
              <a:t>Images:</a:t>
            </a:r>
            <a:endParaRPr lang="zh-TW" altLang="en-US" sz="2800" dirty="0"/>
          </a:p>
        </p:txBody>
      </p:sp>
    </p:spTree>
    <p:extLst>
      <p:ext uri="{BB962C8B-B14F-4D97-AF65-F5344CB8AC3E}">
        <p14:creationId xmlns:p14="http://schemas.microsoft.com/office/powerpoint/2010/main" val="423207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CD53F4-F5F6-4593-9427-F8B543818A40}"/>
              </a:ext>
            </a:extLst>
          </p:cNvPr>
          <p:cNvSpPr>
            <a:spLocks noGrp="1"/>
          </p:cNvSpPr>
          <p:nvPr>
            <p:ph type="title"/>
          </p:nvPr>
        </p:nvSpPr>
        <p:spPr/>
        <p:txBody>
          <a:bodyPr/>
          <a:lstStyle/>
          <a:p>
            <a:r>
              <a:rPr lang="en-US" altLang="zh-TW" dirty="0"/>
              <a:t>Experimental Results</a:t>
            </a:r>
            <a:endParaRPr lang="zh-TW" altLang="en-US" dirty="0"/>
          </a:p>
        </p:txBody>
      </p:sp>
      <p:pic>
        <p:nvPicPr>
          <p:cNvPr id="9" name="圖片 8">
            <a:extLst>
              <a:ext uri="{FF2B5EF4-FFF2-40B4-BE49-F238E27FC236}">
                <a16:creationId xmlns:a16="http://schemas.microsoft.com/office/drawing/2014/main" id="{B50A3E3D-1042-4975-BCFB-66508495C6A4}"/>
              </a:ext>
            </a:extLst>
          </p:cNvPr>
          <p:cNvPicPr>
            <a:picLocks noChangeAspect="1"/>
          </p:cNvPicPr>
          <p:nvPr/>
        </p:nvPicPr>
        <p:blipFill>
          <a:blip r:embed="rId3"/>
          <a:stretch>
            <a:fillRect/>
          </a:stretch>
        </p:blipFill>
        <p:spPr>
          <a:xfrm>
            <a:off x="1889832" y="1445933"/>
            <a:ext cx="5364336" cy="4021475"/>
          </a:xfrm>
          <a:prstGeom prst="rect">
            <a:avLst/>
          </a:prstGeom>
        </p:spPr>
      </p:pic>
      <p:sp>
        <p:nvSpPr>
          <p:cNvPr id="10" name="文字方塊 9">
            <a:extLst>
              <a:ext uri="{FF2B5EF4-FFF2-40B4-BE49-F238E27FC236}">
                <a16:creationId xmlns:a16="http://schemas.microsoft.com/office/drawing/2014/main" id="{03174B34-CADE-4E3C-ABFF-994A2D145027}"/>
              </a:ext>
            </a:extLst>
          </p:cNvPr>
          <p:cNvSpPr txBox="1"/>
          <p:nvPr/>
        </p:nvSpPr>
        <p:spPr>
          <a:xfrm>
            <a:off x="1055916" y="5538623"/>
            <a:ext cx="4376057" cy="523220"/>
          </a:xfrm>
          <a:prstGeom prst="rect">
            <a:avLst/>
          </a:prstGeom>
          <a:noFill/>
        </p:spPr>
        <p:txBody>
          <a:bodyPr wrap="square" rtlCol="0">
            <a:spAutoFit/>
          </a:bodyPr>
          <a:lstStyle/>
          <a:p>
            <a:pPr algn="ctr"/>
            <a:r>
              <a:rPr lang="en-US" altLang="zh-TW" sz="2800" dirty="0"/>
              <a:t>Training Accuracy: 98.9%</a:t>
            </a:r>
            <a:endParaRPr lang="zh-TW" altLang="en-US" sz="2800" dirty="0"/>
          </a:p>
        </p:txBody>
      </p:sp>
      <p:sp>
        <p:nvSpPr>
          <p:cNvPr id="11" name="文字方塊 10">
            <a:extLst>
              <a:ext uri="{FF2B5EF4-FFF2-40B4-BE49-F238E27FC236}">
                <a16:creationId xmlns:a16="http://schemas.microsoft.com/office/drawing/2014/main" id="{ECCEF697-38B5-435E-9273-2F25E96F69B0}"/>
              </a:ext>
            </a:extLst>
          </p:cNvPr>
          <p:cNvSpPr txBox="1"/>
          <p:nvPr/>
        </p:nvSpPr>
        <p:spPr>
          <a:xfrm>
            <a:off x="1132118" y="6040869"/>
            <a:ext cx="4376057" cy="523220"/>
          </a:xfrm>
          <a:prstGeom prst="rect">
            <a:avLst/>
          </a:prstGeom>
          <a:noFill/>
        </p:spPr>
        <p:txBody>
          <a:bodyPr wrap="square" rtlCol="0">
            <a:spAutoFit/>
          </a:bodyPr>
          <a:lstStyle/>
          <a:p>
            <a:pPr algn="ctr"/>
            <a:r>
              <a:rPr lang="en-US" altLang="zh-TW" sz="2800" dirty="0"/>
              <a:t>Testing Accuracy: 98.4%</a:t>
            </a:r>
            <a:endParaRPr lang="zh-TW" altLang="en-US" sz="2800" dirty="0"/>
          </a:p>
        </p:txBody>
      </p:sp>
      <p:sp>
        <p:nvSpPr>
          <p:cNvPr id="12" name="文字方塊 11">
            <a:extLst>
              <a:ext uri="{FF2B5EF4-FFF2-40B4-BE49-F238E27FC236}">
                <a16:creationId xmlns:a16="http://schemas.microsoft.com/office/drawing/2014/main" id="{90950816-39DA-4A91-A660-EE54A7D4D07C}"/>
              </a:ext>
            </a:extLst>
          </p:cNvPr>
          <p:cNvSpPr txBox="1"/>
          <p:nvPr/>
        </p:nvSpPr>
        <p:spPr>
          <a:xfrm>
            <a:off x="5203376" y="5855574"/>
            <a:ext cx="2993568" cy="523220"/>
          </a:xfrm>
          <a:prstGeom prst="rect">
            <a:avLst/>
          </a:prstGeom>
          <a:no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太神啦</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8180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EB2D4D-9B55-4A01-9F4F-6F94CDA2EBB7}"/>
              </a:ext>
            </a:extLst>
          </p:cNvPr>
          <p:cNvSpPr>
            <a:spLocks noGrp="1"/>
          </p:cNvSpPr>
          <p:nvPr>
            <p:ph type="title"/>
          </p:nvPr>
        </p:nvSpPr>
        <p:spPr/>
        <p:txBody>
          <a:bodyPr/>
          <a:lstStyle/>
          <a:p>
            <a:r>
              <a:rPr lang="en-US" altLang="zh-TW" dirty="0"/>
              <a:t>Saliency Map</a:t>
            </a:r>
            <a:endParaRPr lang="zh-TW" altLang="en-US" dirty="0"/>
          </a:p>
        </p:txBody>
      </p:sp>
      <p:pic>
        <p:nvPicPr>
          <p:cNvPr id="2050" name="Picture 2">
            <a:extLst>
              <a:ext uri="{FF2B5EF4-FFF2-40B4-BE49-F238E27FC236}">
                <a16:creationId xmlns:a16="http://schemas.microsoft.com/office/drawing/2014/main" id="{CB0E496F-9082-4D43-BE81-30B38A04F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184" y="1918622"/>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0B7AC5B-96D3-4FC4-9224-548BFB1C6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67" y="1918622"/>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0BD349A-C5F5-4C46-A7F2-B52937418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4058" y="4145574"/>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00A8B90-AB4F-4C8B-9921-B111AEB61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041" y="4145574"/>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0975581-99D6-4556-8F46-2D3264C6BA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656" y="1918622"/>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9CC4479B-C2E8-432F-A99E-CE47F8D3E4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2142" y="1918622"/>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57DDDEB8-21DD-4016-B8B2-A22165276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8656" y="4127834"/>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E7C2A48D-0AE7-45C8-A526-C26CDD6326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2142" y="4127834"/>
            <a:ext cx="223714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FD6DEA-3D52-44F3-83E1-DD7B4D3AD8B6}"/>
              </a:ext>
            </a:extLst>
          </p:cNvPr>
          <p:cNvSpPr>
            <a:spLocks noGrp="1"/>
          </p:cNvSpPr>
          <p:nvPr>
            <p:ph type="title"/>
          </p:nvPr>
        </p:nvSpPr>
        <p:spPr/>
        <p:txBody>
          <a:bodyPr/>
          <a:lstStyle/>
          <a:p>
            <a:r>
              <a:rPr lang="en-US" altLang="zh-TW" dirty="0"/>
              <a:t>Saliency Map</a:t>
            </a:r>
            <a:endParaRPr lang="zh-TW" altLang="en-US" dirty="0"/>
          </a:p>
        </p:txBody>
      </p:sp>
      <p:pic>
        <p:nvPicPr>
          <p:cNvPr id="4098" name="Picture 2">
            <a:extLst>
              <a:ext uri="{FF2B5EF4-FFF2-40B4-BE49-F238E27FC236}">
                <a16:creationId xmlns:a16="http://schemas.microsoft.com/office/drawing/2014/main" id="{0643FF58-90F7-4C7A-BD19-0FA7803F2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840" y="1840985"/>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63E9E93-01B4-400A-89F3-52F0BE5B9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7685"/>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4A1884D-3DF4-4B93-A64E-32F9C9859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177" y="1840985"/>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989C611-BAEA-4718-BE8F-10B6F267C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646" y="1856504"/>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C62BB87D-5874-4887-9E91-F52B29542C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789" y="4100473"/>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966A5772-301A-4E57-87FB-6F3CB460C4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680" y="4118884"/>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FC79F265-C9D4-4698-9CC5-1FD2CADAB5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5102" y="4100473"/>
            <a:ext cx="2237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a:extLst>
              <a:ext uri="{FF2B5EF4-FFF2-40B4-BE49-F238E27FC236}">
                <a16:creationId xmlns:a16="http://schemas.microsoft.com/office/drawing/2014/main" id="{6D66DF0C-597C-4D15-92A0-F439E8BE43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3176" y="4100473"/>
            <a:ext cx="2237143"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160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70C255-9BA9-45EA-ADA1-77550A648C12}"/>
              </a:ext>
            </a:extLst>
          </p:cNvPr>
          <p:cNvSpPr>
            <a:spLocks noGrp="1"/>
          </p:cNvSpPr>
          <p:nvPr>
            <p:ph type="title"/>
          </p:nvPr>
        </p:nvSpPr>
        <p:spPr/>
        <p:txBody>
          <a:bodyPr/>
          <a:lstStyle/>
          <a:p>
            <a:r>
              <a:rPr lang="en-US" altLang="zh-TW" dirty="0"/>
              <a:t>What Happened? </a:t>
            </a:r>
            <a:endParaRPr lang="zh-TW" altLang="en-US" dirty="0"/>
          </a:p>
        </p:txBody>
      </p:sp>
      <p:sp>
        <p:nvSpPr>
          <p:cNvPr id="3" name="內容版面配置區 2">
            <a:extLst>
              <a:ext uri="{FF2B5EF4-FFF2-40B4-BE49-F238E27FC236}">
                <a16:creationId xmlns:a16="http://schemas.microsoft.com/office/drawing/2014/main" id="{554B7299-DCB5-4664-AE78-ADD35BC588FC}"/>
              </a:ext>
            </a:extLst>
          </p:cNvPr>
          <p:cNvSpPr>
            <a:spLocks noGrp="1"/>
          </p:cNvSpPr>
          <p:nvPr>
            <p:ph idx="1"/>
          </p:nvPr>
        </p:nvSpPr>
        <p:spPr/>
        <p:txBody>
          <a:bodyPr/>
          <a:lstStyle/>
          <a:p>
            <a:r>
              <a:rPr lang="en-US" altLang="zh-TW" dirty="0"/>
              <a:t>All the images of Pokémon are PNG, while most images of Digimon are JPEG.</a:t>
            </a:r>
            <a:endParaRPr lang="zh-TW" altLang="en-US" dirty="0"/>
          </a:p>
        </p:txBody>
      </p:sp>
      <p:sp>
        <p:nvSpPr>
          <p:cNvPr id="4" name="文字方塊 3">
            <a:extLst>
              <a:ext uri="{FF2B5EF4-FFF2-40B4-BE49-F238E27FC236}">
                <a16:creationId xmlns:a16="http://schemas.microsoft.com/office/drawing/2014/main" id="{AFF4E545-B3B5-4515-907F-B11E111CB9BD}"/>
              </a:ext>
            </a:extLst>
          </p:cNvPr>
          <p:cNvSpPr txBox="1"/>
          <p:nvPr/>
        </p:nvSpPr>
        <p:spPr>
          <a:xfrm>
            <a:off x="2116068" y="6128721"/>
            <a:ext cx="7593082" cy="523220"/>
          </a:xfrm>
          <a:prstGeom prst="rect">
            <a:avLst/>
          </a:prstGeom>
          <a:noFill/>
        </p:spPr>
        <p:txBody>
          <a:bodyPr wrap="square" rtlCol="0">
            <a:spAutoFit/>
          </a:bodyPr>
          <a:lstStyle/>
          <a:p>
            <a:r>
              <a:rPr lang="en-US" altLang="zh-TW" sz="2800" dirty="0"/>
              <a:t>This shows that explainable ML is very critical.</a:t>
            </a:r>
            <a:endParaRPr lang="zh-TW" altLang="en-US" sz="2800" dirty="0"/>
          </a:p>
        </p:txBody>
      </p:sp>
      <p:pic>
        <p:nvPicPr>
          <p:cNvPr id="6" name="圖片 5">
            <a:extLst>
              <a:ext uri="{FF2B5EF4-FFF2-40B4-BE49-F238E27FC236}">
                <a16:creationId xmlns:a16="http://schemas.microsoft.com/office/drawing/2014/main" id="{9B0A4CBA-BEC8-4085-B1A4-D1EE20F92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964" y="2624485"/>
            <a:ext cx="2213586" cy="2213586"/>
          </a:xfrm>
          <a:prstGeom prst="rect">
            <a:avLst/>
          </a:prstGeom>
        </p:spPr>
      </p:pic>
      <p:pic>
        <p:nvPicPr>
          <p:cNvPr id="8" name="圖片 7">
            <a:extLst>
              <a:ext uri="{FF2B5EF4-FFF2-40B4-BE49-F238E27FC236}">
                <a16:creationId xmlns:a16="http://schemas.microsoft.com/office/drawing/2014/main" id="{6B6530CE-AA77-4BBB-AE79-866297C3C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148" y="2671750"/>
            <a:ext cx="2213586" cy="2213586"/>
          </a:xfrm>
          <a:prstGeom prst="rect">
            <a:avLst/>
          </a:prstGeom>
        </p:spPr>
      </p:pic>
      <p:sp>
        <p:nvSpPr>
          <p:cNvPr id="9" name="文字方塊 8">
            <a:extLst>
              <a:ext uri="{FF2B5EF4-FFF2-40B4-BE49-F238E27FC236}">
                <a16:creationId xmlns:a16="http://schemas.microsoft.com/office/drawing/2014/main" id="{B4BC7E17-BC22-4EC9-B77A-0C3656FEBB8E}"/>
              </a:ext>
            </a:extLst>
          </p:cNvPr>
          <p:cNvSpPr txBox="1"/>
          <p:nvPr/>
        </p:nvSpPr>
        <p:spPr>
          <a:xfrm>
            <a:off x="775459" y="5203090"/>
            <a:ext cx="7593082" cy="954107"/>
          </a:xfrm>
          <a:prstGeom prst="rect">
            <a:avLst/>
          </a:prstGeom>
          <a:noFill/>
        </p:spPr>
        <p:txBody>
          <a:bodyPr wrap="square" rtlCol="0">
            <a:spAutoFit/>
          </a:bodyPr>
          <a:lstStyle/>
          <a:p>
            <a:r>
              <a:rPr lang="en-US" altLang="zh-TW" sz="2800" dirty="0"/>
              <a:t>Machine discriminate Pokémon and Digimon based on Background color.</a:t>
            </a:r>
            <a:endParaRPr lang="zh-TW" altLang="en-US" sz="2800" dirty="0"/>
          </a:p>
        </p:txBody>
      </p:sp>
      <p:sp>
        <p:nvSpPr>
          <p:cNvPr id="10" name="箭號: 向右 9">
            <a:extLst>
              <a:ext uri="{FF2B5EF4-FFF2-40B4-BE49-F238E27FC236}">
                <a16:creationId xmlns:a16="http://schemas.microsoft.com/office/drawing/2014/main" id="{8949D157-BEB6-4AE4-9A07-A82C5CDE3421}"/>
              </a:ext>
            </a:extLst>
          </p:cNvPr>
          <p:cNvSpPr/>
          <p:nvPr/>
        </p:nvSpPr>
        <p:spPr>
          <a:xfrm>
            <a:off x="4017482" y="3497149"/>
            <a:ext cx="990600" cy="523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9E2C646F-EACA-4A91-9015-625085DC9A92}"/>
              </a:ext>
            </a:extLst>
          </p:cNvPr>
          <p:cNvSpPr txBox="1"/>
          <p:nvPr/>
        </p:nvSpPr>
        <p:spPr>
          <a:xfrm>
            <a:off x="1091354" y="4779447"/>
            <a:ext cx="3171825"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PNG</a:t>
            </a:r>
            <a:r>
              <a:rPr lang="zh-TW" altLang="en-US" sz="2400" dirty="0">
                <a:latin typeface="微軟正黑體" panose="020B0604030504040204" pitchFamily="34" charset="-120"/>
                <a:ea typeface="微軟正黑體" panose="020B0604030504040204" pitchFamily="34" charset="-120"/>
              </a:rPr>
              <a:t> 檔透明背景</a:t>
            </a:r>
          </a:p>
        </p:txBody>
      </p:sp>
      <p:sp>
        <p:nvSpPr>
          <p:cNvPr id="12" name="文字方塊 11">
            <a:extLst>
              <a:ext uri="{FF2B5EF4-FFF2-40B4-BE49-F238E27FC236}">
                <a16:creationId xmlns:a16="http://schemas.microsoft.com/office/drawing/2014/main" id="{4B5664C0-E8F8-43DF-B9DD-CA8DFC8BDC59}"/>
              </a:ext>
            </a:extLst>
          </p:cNvPr>
          <p:cNvSpPr txBox="1"/>
          <p:nvPr/>
        </p:nvSpPr>
        <p:spPr>
          <a:xfrm>
            <a:off x="4755844" y="4837235"/>
            <a:ext cx="3171825"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讀檔後背景是黑的</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5" name="箭號: 向右 4">
            <a:extLst>
              <a:ext uri="{FF2B5EF4-FFF2-40B4-BE49-F238E27FC236}">
                <a16:creationId xmlns:a16="http://schemas.microsoft.com/office/drawing/2014/main" id="{91ADAFE8-0474-4466-9A4E-20BAA420B13A}"/>
              </a:ext>
            </a:extLst>
          </p:cNvPr>
          <p:cNvSpPr/>
          <p:nvPr/>
        </p:nvSpPr>
        <p:spPr>
          <a:xfrm>
            <a:off x="1379468" y="6157197"/>
            <a:ext cx="736600" cy="42364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993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234994-64F1-4756-B818-583CDF6F77E6}"/>
              </a:ext>
            </a:extLst>
          </p:cNvPr>
          <p:cNvSpPr>
            <a:spLocks noGrp="1"/>
          </p:cNvSpPr>
          <p:nvPr>
            <p:ph type="title"/>
          </p:nvPr>
        </p:nvSpPr>
        <p:spPr/>
        <p:txBody>
          <a:bodyPr/>
          <a:lstStyle/>
          <a:p>
            <a:r>
              <a:rPr lang="en-US" altLang="zh-TW" dirty="0"/>
              <a:t>Explainable/Interpretable ML</a:t>
            </a:r>
            <a:endParaRPr lang="zh-TW" altLang="en-US" dirty="0"/>
          </a:p>
        </p:txBody>
      </p:sp>
      <p:pic>
        <p:nvPicPr>
          <p:cNvPr id="6" name="Picture 2" descr="http://www.is-scam.com/wp-content/uploads/2014/12/question-robot.png">
            <a:extLst>
              <a:ext uri="{FF2B5EF4-FFF2-40B4-BE49-F238E27FC236}">
                <a16:creationId xmlns:a16="http://schemas.microsoft.com/office/drawing/2014/main" id="{6A0CF729-F597-4BCC-B680-E17FD0D4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0140" y="1690689"/>
            <a:ext cx="1378699" cy="177911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5E3216AF-6A4A-4F71-98A5-E5509FB8E2A5}"/>
              </a:ext>
            </a:extLst>
          </p:cNvPr>
          <p:cNvSpPr/>
          <p:nvPr/>
        </p:nvSpPr>
        <p:spPr>
          <a:xfrm>
            <a:off x="3762215" y="3418217"/>
            <a:ext cx="1303562" cy="461665"/>
          </a:xfrm>
          <a:prstGeom prst="rect">
            <a:avLst/>
          </a:prstGeom>
        </p:spPr>
        <p:txBody>
          <a:bodyPr wrap="none">
            <a:spAutoFit/>
          </a:bodyPr>
          <a:lstStyle/>
          <a:p>
            <a:r>
              <a:rPr lang="en-US" altLang="zh-TW" sz="2400" dirty="0"/>
              <a:t>Classifier</a:t>
            </a:r>
            <a:endParaRPr lang="zh-TW" altLang="en-US" sz="2400" dirty="0"/>
          </a:p>
        </p:txBody>
      </p:sp>
      <p:sp>
        <p:nvSpPr>
          <p:cNvPr id="9" name="箭號: 向右 8">
            <a:extLst>
              <a:ext uri="{FF2B5EF4-FFF2-40B4-BE49-F238E27FC236}">
                <a16:creationId xmlns:a16="http://schemas.microsoft.com/office/drawing/2014/main" id="{3946F511-2AA8-4AE6-A0C4-CDCE75E094A6}"/>
              </a:ext>
            </a:extLst>
          </p:cNvPr>
          <p:cNvSpPr/>
          <p:nvPr/>
        </p:nvSpPr>
        <p:spPr>
          <a:xfrm>
            <a:off x="2803482" y="2493419"/>
            <a:ext cx="787400" cy="6819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語音泡泡: 圓角矩形 12">
            <a:extLst>
              <a:ext uri="{FF2B5EF4-FFF2-40B4-BE49-F238E27FC236}">
                <a16:creationId xmlns:a16="http://schemas.microsoft.com/office/drawing/2014/main" id="{0D6BE02B-F812-490A-B145-61268B69E37F}"/>
              </a:ext>
            </a:extLst>
          </p:cNvPr>
          <p:cNvSpPr/>
          <p:nvPr/>
        </p:nvSpPr>
        <p:spPr>
          <a:xfrm>
            <a:off x="5777571" y="1749392"/>
            <a:ext cx="2155100" cy="1003955"/>
          </a:xfrm>
          <a:prstGeom prst="wedgeRoundRectCallout">
            <a:avLst>
              <a:gd name="adj1" fmla="val -87371"/>
              <a:gd name="adj2" fmla="val -614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This is a “cat”.</a:t>
            </a:r>
            <a:endParaRPr lang="zh-TW" altLang="en-US" sz="2400" dirty="0">
              <a:latin typeface="微軟正黑體" panose="020B0604030504040204" pitchFamily="34" charset="-120"/>
              <a:ea typeface="微軟正黑體" panose="020B0604030504040204" pitchFamily="34" charset="-120"/>
            </a:endParaRPr>
          </a:p>
        </p:txBody>
      </p:sp>
      <p:pic>
        <p:nvPicPr>
          <p:cNvPr id="15" name="Picture 12" descr="https://encrypted-tbn1.gstatic.com/images?q=tbn:ANd9GcRcwlRKAlSIaCI4W5PRYVbuBQQXifF-56bFqAjh9DMe-_3Lh8_YKw">
            <a:extLst>
              <a:ext uri="{FF2B5EF4-FFF2-40B4-BE49-F238E27FC236}">
                <a16:creationId xmlns:a16="http://schemas.microsoft.com/office/drawing/2014/main" id="{38CD95D3-1A33-4C73-8DCF-096CD058D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43" y="2321522"/>
            <a:ext cx="1351186" cy="102573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22131798-E0EF-459E-8389-EE62903C4091}"/>
              </a:ext>
            </a:extLst>
          </p:cNvPr>
          <p:cNvSpPr txBox="1"/>
          <p:nvPr/>
        </p:nvSpPr>
        <p:spPr>
          <a:xfrm>
            <a:off x="665949" y="3924830"/>
            <a:ext cx="2799203" cy="523220"/>
          </a:xfrm>
          <a:prstGeom prst="rect">
            <a:avLst/>
          </a:prstGeom>
          <a:noFill/>
        </p:spPr>
        <p:txBody>
          <a:bodyPr wrap="square" rtlCol="0">
            <a:spAutoFit/>
          </a:bodyPr>
          <a:lstStyle/>
          <a:p>
            <a:r>
              <a:rPr lang="en-US" altLang="zh-TW" sz="2800" b="1" i="1" u="sng" dirty="0"/>
              <a:t>Local Explanation </a:t>
            </a:r>
            <a:endParaRPr lang="zh-TW" altLang="en-US" sz="2800" b="1" i="1" u="sng" dirty="0"/>
          </a:p>
        </p:txBody>
      </p:sp>
      <p:sp>
        <p:nvSpPr>
          <p:cNvPr id="17" name="文字方塊 16">
            <a:extLst>
              <a:ext uri="{FF2B5EF4-FFF2-40B4-BE49-F238E27FC236}">
                <a16:creationId xmlns:a16="http://schemas.microsoft.com/office/drawing/2014/main" id="{C8685992-9EAF-4531-8F9C-466D751AB58C}"/>
              </a:ext>
            </a:extLst>
          </p:cNvPr>
          <p:cNvSpPr txBox="1"/>
          <p:nvPr/>
        </p:nvSpPr>
        <p:spPr>
          <a:xfrm>
            <a:off x="654642" y="5201967"/>
            <a:ext cx="3178938" cy="523220"/>
          </a:xfrm>
          <a:prstGeom prst="rect">
            <a:avLst/>
          </a:prstGeom>
          <a:noFill/>
        </p:spPr>
        <p:txBody>
          <a:bodyPr wrap="square" rtlCol="0">
            <a:spAutoFit/>
          </a:bodyPr>
          <a:lstStyle/>
          <a:p>
            <a:r>
              <a:rPr lang="en-US" altLang="zh-TW" sz="2800" b="1" i="1" u="sng" dirty="0"/>
              <a:t>Global Explanation </a:t>
            </a:r>
            <a:endParaRPr lang="zh-TW" altLang="en-US" sz="2800" b="1" i="1" u="sng" dirty="0"/>
          </a:p>
        </p:txBody>
      </p:sp>
      <p:sp>
        <p:nvSpPr>
          <p:cNvPr id="19" name="矩形 18">
            <a:extLst>
              <a:ext uri="{FF2B5EF4-FFF2-40B4-BE49-F238E27FC236}">
                <a16:creationId xmlns:a16="http://schemas.microsoft.com/office/drawing/2014/main" id="{4043480F-15D9-4736-AA15-C823A20422C7}"/>
              </a:ext>
            </a:extLst>
          </p:cNvPr>
          <p:cNvSpPr/>
          <p:nvPr/>
        </p:nvSpPr>
        <p:spPr>
          <a:xfrm>
            <a:off x="2244111" y="5768984"/>
            <a:ext cx="5539402" cy="523220"/>
          </a:xfrm>
          <a:prstGeom prst="rect">
            <a:avLst/>
          </a:prstGeom>
        </p:spPr>
        <p:txBody>
          <a:bodyPr wrap="none">
            <a:spAutoFit/>
          </a:bodyPr>
          <a:lstStyle/>
          <a:p>
            <a:r>
              <a:rPr lang="en-US" altLang="zh-TW" sz="2800" dirty="0"/>
              <a:t>What do you think a “cat” looks like?</a:t>
            </a:r>
            <a:endParaRPr lang="zh-TW" altLang="en-US" sz="2800" dirty="0"/>
          </a:p>
        </p:txBody>
      </p:sp>
      <p:sp>
        <p:nvSpPr>
          <p:cNvPr id="20" name="矩形 19">
            <a:extLst>
              <a:ext uri="{FF2B5EF4-FFF2-40B4-BE49-F238E27FC236}">
                <a16:creationId xmlns:a16="http://schemas.microsoft.com/office/drawing/2014/main" id="{014CF10D-4FD9-4C3D-8F71-9CB61C06F277}"/>
              </a:ext>
            </a:extLst>
          </p:cNvPr>
          <p:cNvSpPr/>
          <p:nvPr/>
        </p:nvSpPr>
        <p:spPr>
          <a:xfrm>
            <a:off x="2235787" y="4498644"/>
            <a:ext cx="5633722" cy="523220"/>
          </a:xfrm>
          <a:prstGeom prst="rect">
            <a:avLst/>
          </a:prstGeom>
        </p:spPr>
        <p:txBody>
          <a:bodyPr wrap="none">
            <a:spAutoFit/>
          </a:bodyPr>
          <a:lstStyle/>
          <a:p>
            <a:r>
              <a:rPr lang="en-US" altLang="zh-TW" sz="2800" dirty="0"/>
              <a:t>Why do you think </a:t>
            </a:r>
            <a:r>
              <a:rPr lang="en-US" altLang="zh-TW" sz="2800" i="1" u="sng" dirty="0"/>
              <a:t>this image</a:t>
            </a:r>
            <a:r>
              <a:rPr lang="en-US" altLang="zh-TW" sz="2800" dirty="0"/>
              <a:t> is a cat?</a:t>
            </a:r>
            <a:endParaRPr lang="zh-TW" altLang="en-US" sz="2800" dirty="0"/>
          </a:p>
        </p:txBody>
      </p:sp>
      <p:sp>
        <p:nvSpPr>
          <p:cNvPr id="14" name="語音泡泡: 圓角矩形 13">
            <a:extLst>
              <a:ext uri="{FF2B5EF4-FFF2-40B4-BE49-F238E27FC236}">
                <a16:creationId xmlns:a16="http://schemas.microsoft.com/office/drawing/2014/main" id="{B85B4202-5242-4E20-B7F5-E5979BBA72E5}"/>
              </a:ext>
            </a:extLst>
          </p:cNvPr>
          <p:cNvSpPr/>
          <p:nvPr/>
        </p:nvSpPr>
        <p:spPr>
          <a:xfrm>
            <a:off x="5777571" y="2890130"/>
            <a:ext cx="2155100" cy="644713"/>
          </a:xfrm>
          <a:prstGeom prst="wedgeRoundRectCallout">
            <a:avLst>
              <a:gd name="adj1" fmla="val -86310"/>
              <a:gd name="adj2" fmla="val -8426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Because …</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412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P spid="20"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AA4CD6-C506-4825-9C01-DC464B16369A}"/>
              </a:ext>
            </a:extLst>
          </p:cNvPr>
          <p:cNvSpPr>
            <a:spLocks noGrp="1"/>
          </p:cNvSpPr>
          <p:nvPr>
            <p:ph type="title"/>
          </p:nvPr>
        </p:nvSpPr>
        <p:spPr/>
        <p:txBody>
          <a:bodyPr/>
          <a:lstStyle/>
          <a:p>
            <a:r>
              <a:rPr lang="en-US" altLang="zh-TW" dirty="0"/>
              <a:t>Limitation of </a:t>
            </a:r>
            <a:br>
              <a:rPr lang="en-US" altLang="zh-TW" dirty="0"/>
            </a:br>
            <a:r>
              <a:rPr lang="en-US" altLang="zh-TW" dirty="0"/>
              <a:t>Gradient based Approaches </a:t>
            </a:r>
            <a:endParaRPr lang="zh-TW" altLang="en-US" dirty="0"/>
          </a:p>
        </p:txBody>
      </p:sp>
      <p:sp>
        <p:nvSpPr>
          <p:cNvPr id="3" name="內容版面配置區 2">
            <a:extLst>
              <a:ext uri="{FF2B5EF4-FFF2-40B4-BE49-F238E27FC236}">
                <a16:creationId xmlns:a16="http://schemas.microsoft.com/office/drawing/2014/main" id="{F492A859-637E-489A-9CEC-78C314CF9FCB}"/>
              </a:ext>
            </a:extLst>
          </p:cNvPr>
          <p:cNvSpPr>
            <a:spLocks noGrp="1"/>
          </p:cNvSpPr>
          <p:nvPr>
            <p:ph idx="1"/>
          </p:nvPr>
        </p:nvSpPr>
        <p:spPr>
          <a:xfrm>
            <a:off x="628650" y="1825625"/>
            <a:ext cx="7886700" cy="4351338"/>
          </a:xfrm>
        </p:spPr>
        <p:txBody>
          <a:bodyPr/>
          <a:lstStyle/>
          <a:p>
            <a:r>
              <a:rPr lang="en-US" altLang="zh-TW" dirty="0"/>
              <a:t>Gradient Saturation </a:t>
            </a:r>
            <a:endParaRPr lang="zh-TW" altLang="en-US" dirty="0"/>
          </a:p>
        </p:txBody>
      </p:sp>
      <p:cxnSp>
        <p:nvCxnSpPr>
          <p:cNvPr id="5" name="直線單箭頭接點 4">
            <a:extLst>
              <a:ext uri="{FF2B5EF4-FFF2-40B4-BE49-F238E27FC236}">
                <a16:creationId xmlns:a16="http://schemas.microsoft.com/office/drawing/2014/main" id="{66983722-D36A-4C2D-A003-C65F2F50187A}"/>
              </a:ext>
            </a:extLst>
          </p:cNvPr>
          <p:cNvCxnSpPr>
            <a:cxnSpLocks/>
          </p:cNvCxnSpPr>
          <p:nvPr/>
        </p:nvCxnSpPr>
        <p:spPr>
          <a:xfrm>
            <a:off x="1216736" y="6202416"/>
            <a:ext cx="545719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F754AEFD-28F3-4F8E-B51A-76B26FB275B6}"/>
              </a:ext>
            </a:extLst>
          </p:cNvPr>
          <p:cNvCxnSpPr>
            <a:cxnSpLocks/>
          </p:cNvCxnSpPr>
          <p:nvPr/>
        </p:nvCxnSpPr>
        <p:spPr>
          <a:xfrm flipV="1">
            <a:off x="1216736" y="2850419"/>
            <a:ext cx="0" cy="33519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A1322E13-DD62-4190-9D77-2872AC421DB9}"/>
              </a:ext>
            </a:extLst>
          </p:cNvPr>
          <p:cNvSpPr txBox="1"/>
          <p:nvPr/>
        </p:nvSpPr>
        <p:spPr>
          <a:xfrm>
            <a:off x="397586" y="2905316"/>
            <a:ext cx="81915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大象</a:t>
            </a:r>
          </a:p>
        </p:txBody>
      </p:sp>
      <p:sp>
        <p:nvSpPr>
          <p:cNvPr id="10" name="文字方塊 9">
            <a:extLst>
              <a:ext uri="{FF2B5EF4-FFF2-40B4-BE49-F238E27FC236}">
                <a16:creationId xmlns:a16="http://schemas.microsoft.com/office/drawing/2014/main" id="{AEF39B80-9D8E-4F55-AC41-F6356CCEFE09}"/>
              </a:ext>
            </a:extLst>
          </p:cNvPr>
          <p:cNvSpPr txBox="1"/>
          <p:nvPr/>
        </p:nvSpPr>
        <p:spPr>
          <a:xfrm>
            <a:off x="6673929" y="5971583"/>
            <a:ext cx="1480843"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鼻子長度</a:t>
            </a:r>
          </a:p>
        </p:txBody>
      </p:sp>
      <p:pic>
        <p:nvPicPr>
          <p:cNvPr id="2050" name="Picture 2" descr="ãå¤§è±¡ãé¼»å­å¾é·ãçåçæå°çµæ">
            <a:extLst>
              <a:ext uri="{FF2B5EF4-FFF2-40B4-BE49-F238E27FC236}">
                <a16:creationId xmlns:a16="http://schemas.microsoft.com/office/drawing/2014/main" id="{F2DC5573-F71A-4391-AF2E-189F3849E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497" y="4233940"/>
            <a:ext cx="1480848" cy="925530"/>
          </a:xfrm>
          <a:prstGeom prst="rect">
            <a:avLst/>
          </a:prstGeom>
          <a:noFill/>
          <a:extLst>
            <a:ext uri="{909E8E84-426E-40DD-AFC4-6F175D3DCCD1}">
              <a14:hiddenFill xmlns:a14="http://schemas.microsoft.com/office/drawing/2010/main">
                <a:solidFill>
                  <a:srgbClr val="FFFFFF"/>
                </a:solidFill>
              </a14:hiddenFill>
            </a:ext>
          </a:extLst>
        </p:spPr>
      </p:pic>
      <p:sp>
        <p:nvSpPr>
          <p:cNvPr id="14" name="手繪多邊形: 圖案 13">
            <a:extLst>
              <a:ext uri="{FF2B5EF4-FFF2-40B4-BE49-F238E27FC236}">
                <a16:creationId xmlns:a16="http://schemas.microsoft.com/office/drawing/2014/main" id="{C389B66D-FF45-4F40-9379-305A2F96B9B3}"/>
              </a:ext>
            </a:extLst>
          </p:cNvPr>
          <p:cNvSpPr/>
          <p:nvPr/>
        </p:nvSpPr>
        <p:spPr>
          <a:xfrm>
            <a:off x="1349454" y="3751981"/>
            <a:ext cx="5238750" cy="2324099"/>
          </a:xfrm>
          <a:custGeom>
            <a:avLst/>
            <a:gdLst>
              <a:gd name="connsiteX0" fmla="*/ 0 w 5238750"/>
              <a:gd name="connsiteY0" fmla="*/ 2514600 h 2514600"/>
              <a:gd name="connsiteX1" fmla="*/ 981075 w 5238750"/>
              <a:gd name="connsiteY1" fmla="*/ 1362075 h 2514600"/>
              <a:gd name="connsiteX2" fmla="*/ 2114550 w 5238750"/>
              <a:gd name="connsiteY2" fmla="*/ 228600 h 2514600"/>
              <a:gd name="connsiteX3" fmla="*/ 5238750 w 5238750"/>
              <a:gd name="connsiteY3" fmla="*/ 0 h 2514600"/>
            </a:gdLst>
            <a:ahLst/>
            <a:cxnLst>
              <a:cxn ang="0">
                <a:pos x="connsiteX0" y="connsiteY0"/>
              </a:cxn>
              <a:cxn ang="0">
                <a:pos x="connsiteX1" y="connsiteY1"/>
              </a:cxn>
              <a:cxn ang="0">
                <a:pos x="connsiteX2" y="connsiteY2"/>
              </a:cxn>
              <a:cxn ang="0">
                <a:pos x="connsiteX3" y="connsiteY3"/>
              </a:cxn>
            </a:cxnLst>
            <a:rect l="l" t="t" r="r" b="b"/>
            <a:pathLst>
              <a:path w="5238750" h="2514600">
                <a:moveTo>
                  <a:pt x="0" y="2514600"/>
                </a:moveTo>
                <a:cubicBezTo>
                  <a:pt x="314325" y="2128837"/>
                  <a:pt x="628650" y="1743075"/>
                  <a:pt x="981075" y="1362075"/>
                </a:cubicBezTo>
                <a:cubicBezTo>
                  <a:pt x="1333500" y="981075"/>
                  <a:pt x="1404938" y="455612"/>
                  <a:pt x="2114550" y="228600"/>
                </a:cubicBezTo>
                <a:cubicBezTo>
                  <a:pt x="2824162" y="1588"/>
                  <a:pt x="4031456" y="794"/>
                  <a:pt x="5238750" y="0"/>
                </a:cubicBez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a:extLst>
              <a:ext uri="{FF2B5EF4-FFF2-40B4-BE49-F238E27FC236}">
                <a16:creationId xmlns:a16="http://schemas.microsoft.com/office/drawing/2014/main" id="{1A514E8D-7E80-4B3C-BFD9-24822EE3D854}"/>
              </a:ext>
            </a:extLst>
          </p:cNvPr>
          <p:cNvSpPr/>
          <p:nvPr/>
        </p:nvSpPr>
        <p:spPr>
          <a:xfrm>
            <a:off x="4449843" y="6087192"/>
            <a:ext cx="211136" cy="211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17">
            <a:extLst>
              <a:ext uri="{FF2B5EF4-FFF2-40B4-BE49-F238E27FC236}">
                <a16:creationId xmlns:a16="http://schemas.microsoft.com/office/drawing/2014/main" id="{D80ABED2-2683-4B5A-A5E7-535297C82058}"/>
              </a:ext>
            </a:extLst>
          </p:cNvPr>
          <p:cNvCxnSpPr>
            <a:endCxn id="16" idx="7"/>
          </p:cNvCxnSpPr>
          <p:nvPr/>
        </p:nvCxnSpPr>
        <p:spPr>
          <a:xfrm flipH="1">
            <a:off x="4630059" y="5159470"/>
            <a:ext cx="1350438" cy="958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EA04BC8F-3D56-4ECC-87FB-4F93A44DD28B}"/>
              </a:ext>
            </a:extLst>
          </p:cNvPr>
          <p:cNvCxnSpPr/>
          <p:nvPr/>
        </p:nvCxnSpPr>
        <p:spPr>
          <a:xfrm>
            <a:off x="4554567" y="3857057"/>
            <a:ext cx="0" cy="221902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 name="文字方塊 20">
                <a:extLst>
                  <a:ext uri="{FF2B5EF4-FFF2-40B4-BE49-F238E27FC236}">
                    <a16:creationId xmlns:a16="http://schemas.microsoft.com/office/drawing/2014/main" id="{1AAE3815-947A-4AA0-B281-928892DBAD0A}"/>
                  </a:ext>
                </a:extLst>
              </p:cNvPr>
              <p:cNvSpPr txBox="1"/>
              <p:nvPr/>
            </p:nvSpPr>
            <p:spPr>
              <a:xfrm>
                <a:off x="2152884" y="2905157"/>
                <a:ext cx="2401683" cy="811312"/>
              </a:xfrm>
              <a:prstGeom prst="rect">
                <a:avLst/>
              </a:prstGeom>
              <a:noFill/>
            </p:spPr>
            <p:txBody>
              <a:bodyPr wrap="none" lIns="0" tIns="0" rIns="0" bIns="0" rtlCol="0">
                <a:spAutoFit/>
              </a:bodyPr>
              <a:lstStyle/>
              <a:p>
                <a14:m>
                  <m:oMath xmlns:m="http://schemas.openxmlformats.org/officeDocument/2006/math">
                    <m:f>
                      <m:fPr>
                        <m:ctrlPr>
                          <a:rPr lang="en-US" altLang="zh-TW" sz="2800" i="1" smtClean="0">
                            <a:latin typeface="Cambria Math" panose="02040503050406030204" pitchFamily="18" charset="0"/>
                          </a:rPr>
                        </m:ctrlPr>
                      </m:fPr>
                      <m:num>
                        <m:r>
                          <a:rPr lang="en-US" altLang="zh-TW" sz="2800" i="1" smtClean="0">
                            <a:latin typeface="Cambria Math" panose="02040503050406030204" pitchFamily="18" charset="0"/>
                          </a:rPr>
                          <m:t>𝜕</m:t>
                        </m:r>
                        <m:r>
                          <m:rPr>
                            <m:nor/>
                          </m:rPr>
                          <a:rPr lang="zh-TW" altLang="en-US" sz="2800" dirty="0">
                            <a:latin typeface="微軟正黑體" panose="020B0604030504040204" pitchFamily="34" charset="-120"/>
                            <a:ea typeface="微軟正黑體" panose="020B0604030504040204" pitchFamily="34" charset="-120"/>
                          </a:rPr>
                          <m:t>大象 </m:t>
                        </m:r>
                      </m:num>
                      <m:den>
                        <m:r>
                          <a:rPr lang="en-US" altLang="zh-TW" sz="2800" i="1" smtClean="0">
                            <a:latin typeface="Cambria Math" panose="02040503050406030204" pitchFamily="18" charset="0"/>
                          </a:rPr>
                          <m:t>𝜕</m:t>
                        </m:r>
                        <m:r>
                          <m:rPr>
                            <m:nor/>
                          </m:rPr>
                          <a:rPr lang="zh-TW" altLang="en-US" sz="2800" dirty="0">
                            <a:latin typeface="微軟正黑體" panose="020B0604030504040204" pitchFamily="34" charset="-120"/>
                            <a:ea typeface="微軟正黑體" panose="020B0604030504040204" pitchFamily="34" charset="-120"/>
                          </a:rPr>
                          <m:t>鼻子長度 </m:t>
                        </m:r>
                      </m:den>
                    </m:f>
                    <m:r>
                      <a:rPr lang="en-US" altLang="zh-TW" sz="2800" i="1" smtClean="0">
                        <a:latin typeface="Cambria Math" panose="02040503050406030204" pitchFamily="18" charset="0"/>
                        <a:ea typeface="Cambria Math" panose="02040503050406030204" pitchFamily="18" charset="0"/>
                      </a:rPr>
                      <m:t>≈</m:t>
                    </m:r>
                  </m:oMath>
                </a14:m>
                <a:r>
                  <a:rPr lang="en-US" altLang="zh-TW" sz="2800" dirty="0"/>
                  <a:t>0?</a:t>
                </a:r>
                <a:endParaRPr lang="zh-TW" altLang="en-US" sz="2800" dirty="0"/>
              </a:p>
            </p:txBody>
          </p:sp>
        </mc:Choice>
        <mc:Fallback>
          <p:sp>
            <p:nvSpPr>
              <p:cNvPr id="21" name="文字方塊 20">
                <a:extLst>
                  <a:ext uri="{FF2B5EF4-FFF2-40B4-BE49-F238E27FC236}">
                    <a16:creationId xmlns:a16="http://schemas.microsoft.com/office/drawing/2014/main" id="{1AAE3815-947A-4AA0-B281-928892DBAD0A}"/>
                  </a:ext>
                </a:extLst>
              </p:cNvPr>
              <p:cNvSpPr txBox="1">
                <a:spLocks noRot="1" noChangeAspect="1" noMove="1" noResize="1" noEditPoints="1" noAdjustHandles="1" noChangeArrowheads="1" noChangeShapeType="1" noTextEdit="1"/>
              </p:cNvSpPr>
              <p:nvPr/>
            </p:nvSpPr>
            <p:spPr>
              <a:xfrm>
                <a:off x="2152884" y="2905157"/>
                <a:ext cx="2401683" cy="811312"/>
              </a:xfrm>
              <a:prstGeom prst="rect">
                <a:avLst/>
              </a:prstGeom>
              <a:blipFill>
                <a:blip r:embed="rId4"/>
                <a:stretch>
                  <a:fillRect r="-7868" b="-6767"/>
                </a:stretch>
              </a:blipFill>
            </p:spPr>
            <p:txBody>
              <a:bodyPr/>
              <a:lstStyle/>
              <a:p>
                <a:r>
                  <a:rPr lang="zh-TW" altLang="en-US">
                    <a:noFill/>
                  </a:rPr>
                  <a:t> </a:t>
                </a:r>
              </a:p>
            </p:txBody>
          </p:sp>
        </mc:Fallback>
      </mc:AlternateContent>
      <p:sp>
        <p:nvSpPr>
          <p:cNvPr id="22" name="文字方塊 21">
            <a:extLst>
              <a:ext uri="{FF2B5EF4-FFF2-40B4-BE49-F238E27FC236}">
                <a16:creationId xmlns:a16="http://schemas.microsoft.com/office/drawing/2014/main" id="{4F4DC6F4-B1B3-4B73-A676-CD9FD84E79BD}"/>
              </a:ext>
            </a:extLst>
          </p:cNvPr>
          <p:cNvSpPr txBox="1"/>
          <p:nvPr/>
        </p:nvSpPr>
        <p:spPr>
          <a:xfrm>
            <a:off x="4568904" y="1746206"/>
            <a:ext cx="3505200" cy="461665"/>
          </a:xfrm>
          <a:prstGeom prst="rect">
            <a:avLst/>
          </a:prstGeom>
          <a:noFill/>
        </p:spPr>
        <p:txBody>
          <a:bodyPr wrap="square" rtlCol="0">
            <a:spAutoFit/>
          </a:bodyPr>
          <a:lstStyle/>
          <a:p>
            <a:r>
              <a:rPr lang="en-US" altLang="zh-TW" sz="2400" dirty="0"/>
              <a:t>To deal with this problem:</a:t>
            </a:r>
            <a:endParaRPr lang="zh-TW" altLang="en-US" sz="2400" dirty="0"/>
          </a:p>
        </p:txBody>
      </p:sp>
      <p:sp>
        <p:nvSpPr>
          <p:cNvPr id="24" name="文字方塊 23">
            <a:extLst>
              <a:ext uri="{FF2B5EF4-FFF2-40B4-BE49-F238E27FC236}">
                <a16:creationId xmlns:a16="http://schemas.microsoft.com/office/drawing/2014/main" id="{C0A9ADE3-0365-4836-B689-E9E9B140151F}"/>
              </a:ext>
            </a:extLst>
          </p:cNvPr>
          <p:cNvSpPr txBox="1"/>
          <p:nvPr/>
        </p:nvSpPr>
        <p:spPr>
          <a:xfrm>
            <a:off x="5305278" y="2854571"/>
            <a:ext cx="3505200" cy="738664"/>
          </a:xfrm>
          <a:prstGeom prst="rect">
            <a:avLst/>
          </a:prstGeom>
          <a:noFill/>
        </p:spPr>
        <p:txBody>
          <a:bodyPr wrap="square" rtlCol="0">
            <a:spAutoFit/>
          </a:bodyPr>
          <a:lstStyle/>
          <a:p>
            <a:r>
              <a:rPr lang="en-US" altLang="zh-TW" sz="2400" dirty="0" err="1"/>
              <a:t>DeepLIFT</a:t>
            </a:r>
            <a:r>
              <a:rPr lang="en-US" altLang="zh-TW" sz="2400" dirty="0"/>
              <a:t> </a:t>
            </a:r>
            <a:r>
              <a:rPr lang="en-US" altLang="zh-TW" dirty="0"/>
              <a:t>(</a:t>
            </a:r>
            <a:r>
              <a:rPr lang="en-US" altLang="zh-TW" dirty="0">
                <a:hlinkClick r:id="rId5"/>
              </a:rPr>
              <a:t>https://arxiv.org/abs/1704.02685</a:t>
            </a:r>
            <a:r>
              <a:rPr lang="en-US" altLang="zh-TW" dirty="0"/>
              <a:t>)</a:t>
            </a:r>
            <a:endParaRPr lang="zh-TW" altLang="en-US" dirty="0"/>
          </a:p>
        </p:txBody>
      </p:sp>
      <p:sp>
        <p:nvSpPr>
          <p:cNvPr id="25" name="文字方塊 24">
            <a:extLst>
              <a:ext uri="{FF2B5EF4-FFF2-40B4-BE49-F238E27FC236}">
                <a16:creationId xmlns:a16="http://schemas.microsoft.com/office/drawing/2014/main" id="{E8C0CDD7-051C-4B6B-BFB0-D8569F7254C1}"/>
              </a:ext>
            </a:extLst>
          </p:cNvPr>
          <p:cNvSpPr txBox="1"/>
          <p:nvPr/>
        </p:nvSpPr>
        <p:spPr>
          <a:xfrm>
            <a:off x="5296538" y="2140426"/>
            <a:ext cx="3505200" cy="738664"/>
          </a:xfrm>
          <a:prstGeom prst="rect">
            <a:avLst/>
          </a:prstGeom>
          <a:noFill/>
        </p:spPr>
        <p:txBody>
          <a:bodyPr wrap="square" rtlCol="0">
            <a:spAutoFit/>
          </a:bodyPr>
          <a:lstStyle/>
          <a:p>
            <a:r>
              <a:rPr lang="en-US" altLang="zh-TW" sz="2400" dirty="0"/>
              <a:t>Integrated gradient </a:t>
            </a:r>
          </a:p>
          <a:p>
            <a:r>
              <a:rPr lang="en-US" altLang="zh-TW" dirty="0"/>
              <a:t>(</a:t>
            </a:r>
            <a:r>
              <a:rPr lang="en-US" altLang="zh-TW" dirty="0">
                <a:hlinkClick r:id="rId6"/>
              </a:rPr>
              <a:t>https://arxiv.org/abs/1611.02639</a:t>
            </a:r>
            <a:r>
              <a:rPr lang="en-US" altLang="zh-TW" dirty="0"/>
              <a:t>)</a:t>
            </a:r>
            <a:endParaRPr lang="zh-TW" altLang="en-US" dirty="0"/>
          </a:p>
        </p:txBody>
      </p:sp>
    </p:spTree>
    <p:extLst>
      <p:ext uri="{BB962C8B-B14F-4D97-AF65-F5344CB8AC3E}">
        <p14:creationId xmlns:p14="http://schemas.microsoft.com/office/powerpoint/2010/main" val="42678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5D2ACE-55EF-4171-8793-DBE118039425}"/>
              </a:ext>
            </a:extLst>
          </p:cNvPr>
          <p:cNvSpPr>
            <a:spLocks noGrp="1"/>
          </p:cNvSpPr>
          <p:nvPr>
            <p:ph type="title"/>
          </p:nvPr>
        </p:nvSpPr>
        <p:spPr/>
        <p:txBody>
          <a:bodyPr/>
          <a:lstStyle/>
          <a:p>
            <a:r>
              <a:rPr lang="en-US" altLang="zh-TW" dirty="0"/>
              <a:t>Attack Interpretation?!</a:t>
            </a:r>
            <a:endParaRPr lang="zh-TW" altLang="en-US" dirty="0"/>
          </a:p>
        </p:txBody>
      </p:sp>
      <p:sp>
        <p:nvSpPr>
          <p:cNvPr id="3" name="內容版面配置區 2">
            <a:extLst>
              <a:ext uri="{FF2B5EF4-FFF2-40B4-BE49-F238E27FC236}">
                <a16:creationId xmlns:a16="http://schemas.microsoft.com/office/drawing/2014/main" id="{C2C47F03-A876-42F3-9295-2D4B3CE87E2C}"/>
              </a:ext>
            </a:extLst>
          </p:cNvPr>
          <p:cNvSpPr>
            <a:spLocks noGrp="1"/>
          </p:cNvSpPr>
          <p:nvPr>
            <p:ph idx="1"/>
          </p:nvPr>
        </p:nvSpPr>
        <p:spPr/>
        <p:txBody>
          <a:bodyPr/>
          <a:lstStyle/>
          <a:p>
            <a:r>
              <a:rPr lang="en-US" altLang="zh-TW" dirty="0"/>
              <a:t>It is also possible to attack interpretation… </a:t>
            </a:r>
            <a:endParaRPr lang="zh-TW" altLang="en-US" dirty="0"/>
          </a:p>
        </p:txBody>
      </p:sp>
      <p:pic>
        <p:nvPicPr>
          <p:cNvPr id="4" name="圖片 3">
            <a:extLst>
              <a:ext uri="{FF2B5EF4-FFF2-40B4-BE49-F238E27FC236}">
                <a16:creationId xmlns:a16="http://schemas.microsoft.com/office/drawing/2014/main" id="{F68B69F9-976E-4149-A956-1C200D482BAE}"/>
              </a:ext>
            </a:extLst>
          </p:cNvPr>
          <p:cNvPicPr>
            <a:picLocks noChangeAspect="1"/>
          </p:cNvPicPr>
          <p:nvPr/>
        </p:nvPicPr>
        <p:blipFill>
          <a:blip r:embed="rId3"/>
          <a:stretch>
            <a:fillRect/>
          </a:stretch>
        </p:blipFill>
        <p:spPr>
          <a:xfrm>
            <a:off x="333770" y="2599603"/>
            <a:ext cx="8481568" cy="3577360"/>
          </a:xfrm>
          <a:prstGeom prst="rect">
            <a:avLst/>
          </a:prstGeom>
        </p:spPr>
      </p:pic>
      <p:sp>
        <p:nvSpPr>
          <p:cNvPr id="5" name="矩形 4">
            <a:extLst>
              <a:ext uri="{FF2B5EF4-FFF2-40B4-BE49-F238E27FC236}">
                <a16:creationId xmlns:a16="http://schemas.microsoft.com/office/drawing/2014/main" id="{08661DAF-3F28-431B-A988-D227FB9A3033}"/>
              </a:ext>
            </a:extLst>
          </p:cNvPr>
          <p:cNvSpPr/>
          <p:nvPr/>
        </p:nvSpPr>
        <p:spPr>
          <a:xfrm>
            <a:off x="221381" y="2810577"/>
            <a:ext cx="673768" cy="3243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73AF2F9C-ED4B-463E-8C9F-9F31DB485EA6}"/>
              </a:ext>
            </a:extLst>
          </p:cNvPr>
          <p:cNvSpPr/>
          <p:nvPr/>
        </p:nvSpPr>
        <p:spPr>
          <a:xfrm>
            <a:off x="4572000" y="2766426"/>
            <a:ext cx="673768" cy="3243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C917FF98-F1AD-4E97-90AD-F228920D5AC9}"/>
              </a:ext>
            </a:extLst>
          </p:cNvPr>
          <p:cNvSpPr/>
          <p:nvPr/>
        </p:nvSpPr>
        <p:spPr>
          <a:xfrm>
            <a:off x="2695074" y="4362883"/>
            <a:ext cx="2059003" cy="1782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591A34AA-9B82-4BE0-BAEA-93C7949B839C}"/>
              </a:ext>
            </a:extLst>
          </p:cNvPr>
          <p:cNvSpPr/>
          <p:nvPr/>
        </p:nvSpPr>
        <p:spPr>
          <a:xfrm>
            <a:off x="6997566" y="4388283"/>
            <a:ext cx="1845144" cy="1756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C52B443A-0C9C-4EFF-9FB4-385FB4ACDD5B}"/>
              </a:ext>
            </a:extLst>
          </p:cNvPr>
          <p:cNvSpPr txBox="1"/>
          <p:nvPr/>
        </p:nvSpPr>
        <p:spPr>
          <a:xfrm>
            <a:off x="601739" y="6112953"/>
            <a:ext cx="8280400" cy="461665"/>
          </a:xfrm>
          <a:prstGeom prst="rect">
            <a:avLst/>
          </a:prstGeom>
          <a:noFill/>
        </p:spPr>
        <p:txBody>
          <a:bodyPr wrap="square" rtlCol="0">
            <a:spAutoFit/>
          </a:bodyPr>
          <a:lstStyle/>
          <a:p>
            <a:pPr algn="ctr"/>
            <a:r>
              <a:rPr lang="en-US" altLang="zh-TW" sz="2400" dirty="0"/>
              <a:t>The noise is small, and do not change the classification results.</a:t>
            </a:r>
            <a:endParaRPr lang="zh-TW" altLang="en-US" sz="2400" dirty="0"/>
          </a:p>
        </p:txBody>
      </p:sp>
      <p:sp>
        <p:nvSpPr>
          <p:cNvPr id="10" name="文字方塊 9">
            <a:extLst>
              <a:ext uri="{FF2B5EF4-FFF2-40B4-BE49-F238E27FC236}">
                <a16:creationId xmlns:a16="http://schemas.microsoft.com/office/drawing/2014/main" id="{ED66B08A-C923-4960-AD3A-5F8D7824F595}"/>
              </a:ext>
            </a:extLst>
          </p:cNvPr>
          <p:cNvSpPr txBox="1"/>
          <p:nvPr/>
        </p:nvSpPr>
        <p:spPr>
          <a:xfrm rot="16200000">
            <a:off x="-775463" y="4201601"/>
            <a:ext cx="3031958" cy="461665"/>
          </a:xfrm>
          <a:prstGeom prst="rect">
            <a:avLst/>
          </a:prstGeom>
          <a:noFill/>
        </p:spPr>
        <p:txBody>
          <a:bodyPr wrap="square" rtlCol="0">
            <a:spAutoFit/>
          </a:bodyPr>
          <a:lstStyle/>
          <a:p>
            <a:pPr algn="ctr"/>
            <a:r>
              <a:rPr lang="en-US" altLang="zh-TW" sz="2400" dirty="0"/>
              <a:t>Vanilla Gradient</a:t>
            </a:r>
            <a:endParaRPr lang="zh-TW" altLang="en-US" sz="2400" dirty="0"/>
          </a:p>
        </p:txBody>
      </p:sp>
      <p:sp>
        <p:nvSpPr>
          <p:cNvPr id="11" name="文字方塊 10">
            <a:extLst>
              <a:ext uri="{FF2B5EF4-FFF2-40B4-BE49-F238E27FC236}">
                <a16:creationId xmlns:a16="http://schemas.microsoft.com/office/drawing/2014/main" id="{FE463D9B-750A-4FF9-A1DA-0D0506B7DF95}"/>
              </a:ext>
            </a:extLst>
          </p:cNvPr>
          <p:cNvSpPr txBox="1"/>
          <p:nvPr/>
        </p:nvSpPr>
        <p:spPr>
          <a:xfrm rot="16200000">
            <a:off x="3468930" y="4125563"/>
            <a:ext cx="3031958" cy="461665"/>
          </a:xfrm>
          <a:prstGeom prst="rect">
            <a:avLst/>
          </a:prstGeom>
          <a:noFill/>
        </p:spPr>
        <p:txBody>
          <a:bodyPr wrap="square" rtlCol="0">
            <a:spAutoFit/>
          </a:bodyPr>
          <a:lstStyle/>
          <a:p>
            <a:pPr algn="ctr"/>
            <a:r>
              <a:rPr lang="en-US" altLang="zh-TW" sz="2400" dirty="0"/>
              <a:t>Deep LIFT</a:t>
            </a:r>
            <a:endParaRPr lang="zh-TW" altLang="en-US" sz="2400" dirty="0"/>
          </a:p>
        </p:txBody>
      </p:sp>
      <p:sp>
        <p:nvSpPr>
          <p:cNvPr id="12" name="矩形 11">
            <a:extLst>
              <a:ext uri="{FF2B5EF4-FFF2-40B4-BE49-F238E27FC236}">
                <a16:creationId xmlns:a16="http://schemas.microsoft.com/office/drawing/2014/main" id="{16DDEB34-B719-461B-B0D1-22416BF55F9D}"/>
              </a:ext>
            </a:extLst>
          </p:cNvPr>
          <p:cNvSpPr/>
          <p:nvPr/>
        </p:nvSpPr>
        <p:spPr>
          <a:xfrm>
            <a:off x="5199095" y="4375582"/>
            <a:ext cx="1845144" cy="1756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89C35B1C-2A2B-43B4-81E9-8737FCE3EC57}"/>
              </a:ext>
            </a:extLst>
          </p:cNvPr>
          <p:cNvSpPr/>
          <p:nvPr/>
        </p:nvSpPr>
        <p:spPr>
          <a:xfrm>
            <a:off x="975058" y="4362883"/>
            <a:ext cx="1845144" cy="1756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A92BD4A-94C9-4836-A714-922E0559815C}"/>
              </a:ext>
            </a:extLst>
          </p:cNvPr>
          <p:cNvSpPr/>
          <p:nvPr/>
        </p:nvSpPr>
        <p:spPr>
          <a:xfrm>
            <a:off x="5755102" y="98190"/>
            <a:ext cx="3312702" cy="369332"/>
          </a:xfrm>
          <a:prstGeom prst="rect">
            <a:avLst/>
          </a:prstGeom>
        </p:spPr>
        <p:txBody>
          <a:bodyPr wrap="none">
            <a:spAutoFit/>
          </a:bodyPr>
          <a:lstStyle/>
          <a:p>
            <a:r>
              <a:rPr lang="en-US" altLang="zh-TW" dirty="0">
                <a:hlinkClick r:id="rId4"/>
              </a:rPr>
              <a:t>https://arxiv.org/abs/1710.10547</a:t>
            </a:r>
            <a:endParaRPr lang="zh-TW" altLang="en-US" dirty="0"/>
          </a:p>
        </p:txBody>
      </p:sp>
    </p:spTree>
    <p:extLst>
      <p:ext uri="{BB962C8B-B14F-4D97-AF65-F5344CB8AC3E}">
        <p14:creationId xmlns:p14="http://schemas.microsoft.com/office/powerpoint/2010/main" val="275103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5370F9-C2C0-4065-8A36-4FD3D05D7B00}"/>
              </a:ext>
            </a:extLst>
          </p:cNvPr>
          <p:cNvSpPr>
            <a:spLocks noGrp="1"/>
          </p:cNvSpPr>
          <p:nvPr>
            <p:ph type="ctrTitle"/>
          </p:nvPr>
        </p:nvSpPr>
        <p:spPr>
          <a:xfrm>
            <a:off x="685800" y="1712913"/>
            <a:ext cx="7772400" cy="2387600"/>
          </a:xfrm>
        </p:spPr>
        <p:txBody>
          <a:bodyPr>
            <a:normAutofit/>
          </a:bodyPr>
          <a:lstStyle/>
          <a:p>
            <a:pPr algn="l"/>
            <a:r>
              <a:rPr lang="en-US" altLang="zh-TW" b="1" dirty="0"/>
              <a:t>Global Explanation:</a:t>
            </a:r>
            <a:br>
              <a:rPr lang="en-US" altLang="zh-TW" b="1" dirty="0"/>
            </a:br>
            <a:r>
              <a:rPr lang="en-US" altLang="zh-TW" b="1" dirty="0"/>
              <a:t>Explain the whole Model</a:t>
            </a:r>
            <a:endParaRPr lang="zh-TW" altLang="en-US" b="1" dirty="0"/>
          </a:p>
        </p:txBody>
      </p:sp>
      <p:sp>
        <p:nvSpPr>
          <p:cNvPr id="3" name="矩形 2">
            <a:extLst>
              <a:ext uri="{FF2B5EF4-FFF2-40B4-BE49-F238E27FC236}">
                <a16:creationId xmlns:a16="http://schemas.microsoft.com/office/drawing/2014/main" id="{4A7CFB4D-C757-4E39-B2DB-85AB090E54F4}"/>
              </a:ext>
            </a:extLst>
          </p:cNvPr>
          <p:cNvSpPr/>
          <p:nvPr/>
        </p:nvSpPr>
        <p:spPr>
          <a:xfrm>
            <a:off x="810110" y="4513288"/>
            <a:ext cx="6897786" cy="523220"/>
          </a:xfrm>
          <a:prstGeom prst="rect">
            <a:avLst/>
          </a:prstGeom>
        </p:spPr>
        <p:txBody>
          <a:bodyPr wrap="none">
            <a:spAutoFit/>
          </a:bodyPr>
          <a:lstStyle/>
          <a:p>
            <a:r>
              <a:rPr lang="en-US" altLang="zh-TW" sz="2800" dirty="0">
                <a:solidFill>
                  <a:srgbClr val="0000FF"/>
                </a:solidFill>
              </a:rPr>
              <a:t>Question: What do you think a “cat” looks like?</a:t>
            </a:r>
            <a:endParaRPr lang="zh-TW" altLang="en-US" sz="2800" dirty="0">
              <a:solidFill>
                <a:srgbClr val="0000FF"/>
              </a:solidFill>
            </a:endParaRPr>
          </a:p>
        </p:txBody>
      </p:sp>
    </p:spTree>
    <p:extLst>
      <p:ext uri="{BB962C8B-B14F-4D97-AF65-F5344CB8AC3E}">
        <p14:creationId xmlns:p14="http://schemas.microsoft.com/office/powerpoint/2010/main" val="1076520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027" y="1858546"/>
            <a:ext cx="3419451" cy="3419451"/>
          </a:xfrm>
        </p:spPr>
      </p:pic>
      <p:sp>
        <p:nvSpPr>
          <p:cNvPr id="5" name="矩形 4"/>
          <p:cNvSpPr/>
          <p:nvPr/>
        </p:nvSpPr>
        <p:spPr>
          <a:xfrm>
            <a:off x="6556986" y="1019607"/>
            <a:ext cx="1736724" cy="40586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TW" sz="2400" dirty="0"/>
              <a:t>Convolution</a:t>
            </a:r>
            <a:endParaRPr lang="zh-TW" altLang="en-US" sz="2400" dirty="0"/>
          </a:p>
        </p:txBody>
      </p:sp>
      <p:sp>
        <p:nvSpPr>
          <p:cNvPr id="6" name="矩形 5"/>
          <p:cNvSpPr/>
          <p:nvPr/>
        </p:nvSpPr>
        <p:spPr>
          <a:xfrm>
            <a:off x="6556986" y="1701377"/>
            <a:ext cx="1736724" cy="41549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2400" dirty="0"/>
              <a:t>Max Pooling</a:t>
            </a:r>
            <a:endParaRPr lang="zh-TW" altLang="en-US" sz="2400" dirty="0"/>
          </a:p>
        </p:txBody>
      </p:sp>
      <p:sp>
        <p:nvSpPr>
          <p:cNvPr id="7" name="向下箭號 17"/>
          <p:cNvSpPr/>
          <p:nvPr/>
        </p:nvSpPr>
        <p:spPr>
          <a:xfrm>
            <a:off x="7189383" y="1395249"/>
            <a:ext cx="545690" cy="3275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文字方塊 7"/>
          <p:cNvSpPr txBox="1"/>
          <p:nvPr/>
        </p:nvSpPr>
        <p:spPr>
          <a:xfrm>
            <a:off x="6777234" y="270229"/>
            <a:ext cx="1296227" cy="461665"/>
          </a:xfrm>
          <a:prstGeom prst="rect">
            <a:avLst/>
          </a:prstGeom>
          <a:noFill/>
        </p:spPr>
        <p:txBody>
          <a:bodyPr wrap="square" rtlCol="0">
            <a:spAutoFit/>
          </a:bodyPr>
          <a:lstStyle/>
          <a:p>
            <a:pPr algn="ctr"/>
            <a:r>
              <a:rPr lang="en-US" altLang="zh-TW" sz="2400" dirty="0"/>
              <a:t>input</a:t>
            </a:r>
            <a:endParaRPr lang="zh-TW" altLang="en-US" sz="2400" dirty="0"/>
          </a:p>
        </p:txBody>
      </p:sp>
      <p:sp>
        <p:nvSpPr>
          <p:cNvPr id="9" name="向下箭號 17"/>
          <p:cNvSpPr/>
          <p:nvPr/>
        </p:nvSpPr>
        <p:spPr>
          <a:xfrm>
            <a:off x="7189471" y="2126507"/>
            <a:ext cx="545690" cy="3275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向下箭號 17"/>
          <p:cNvSpPr/>
          <p:nvPr/>
        </p:nvSpPr>
        <p:spPr>
          <a:xfrm>
            <a:off x="7190603" y="717876"/>
            <a:ext cx="545690" cy="3275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矩形 10"/>
          <p:cNvSpPr/>
          <p:nvPr/>
        </p:nvSpPr>
        <p:spPr>
          <a:xfrm>
            <a:off x="6556986" y="2464910"/>
            <a:ext cx="1736724" cy="40586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TW" sz="2400" dirty="0"/>
              <a:t>Convolution</a:t>
            </a:r>
            <a:endParaRPr lang="zh-TW" altLang="en-US" sz="2400" dirty="0"/>
          </a:p>
        </p:txBody>
      </p:sp>
      <p:sp>
        <p:nvSpPr>
          <p:cNvPr id="12" name="矩形 11"/>
          <p:cNvSpPr/>
          <p:nvPr/>
        </p:nvSpPr>
        <p:spPr>
          <a:xfrm>
            <a:off x="6556986" y="3146680"/>
            <a:ext cx="1736724" cy="41549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TW" sz="2400" dirty="0"/>
              <a:t>Max Pooling</a:t>
            </a:r>
            <a:endParaRPr lang="zh-TW" altLang="en-US" sz="2400" dirty="0"/>
          </a:p>
        </p:txBody>
      </p:sp>
      <p:sp>
        <p:nvSpPr>
          <p:cNvPr id="13" name="向下箭號 17"/>
          <p:cNvSpPr/>
          <p:nvPr/>
        </p:nvSpPr>
        <p:spPr>
          <a:xfrm>
            <a:off x="7189383" y="2840552"/>
            <a:ext cx="545690" cy="3275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向下箭號 17"/>
          <p:cNvSpPr/>
          <p:nvPr/>
        </p:nvSpPr>
        <p:spPr>
          <a:xfrm>
            <a:off x="7189471" y="3571810"/>
            <a:ext cx="545690" cy="3275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矩形 14"/>
          <p:cNvSpPr/>
          <p:nvPr/>
        </p:nvSpPr>
        <p:spPr>
          <a:xfrm>
            <a:off x="6556985" y="3899366"/>
            <a:ext cx="1736724" cy="4154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zh-TW" sz="2400" dirty="0"/>
              <a:t>flatten</a:t>
            </a:r>
            <a:endParaRPr lang="zh-TW" altLang="en-US" sz="2400" dirty="0"/>
          </a:p>
        </p:txBody>
      </p:sp>
      <p:pic>
        <p:nvPicPr>
          <p:cNvPr id="16" name="圖片 15"/>
          <p:cNvPicPr>
            <a:picLocks noChangeAspect="1"/>
          </p:cNvPicPr>
          <p:nvPr/>
        </p:nvPicPr>
        <p:blipFill>
          <a:blip r:embed="rId3"/>
          <a:stretch>
            <a:fillRect/>
          </a:stretch>
        </p:blipFill>
        <p:spPr>
          <a:xfrm flipV="1">
            <a:off x="6628523" y="4736334"/>
            <a:ext cx="1619048" cy="1752381"/>
          </a:xfrm>
          <a:prstGeom prst="rect">
            <a:avLst/>
          </a:prstGeom>
        </p:spPr>
      </p:pic>
      <p:sp>
        <p:nvSpPr>
          <p:cNvPr id="17" name="向下箭號 17"/>
          <p:cNvSpPr/>
          <p:nvPr/>
        </p:nvSpPr>
        <p:spPr>
          <a:xfrm>
            <a:off x="7189383" y="4361820"/>
            <a:ext cx="545690" cy="3275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8" name="文字方塊 17"/>
              <p:cNvSpPr txBox="1"/>
              <p:nvPr/>
            </p:nvSpPr>
            <p:spPr>
              <a:xfrm>
                <a:off x="6242135" y="6089429"/>
                <a:ext cx="38638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𝑖</m:t>
                          </m:r>
                        </m:sub>
                      </m:sSub>
                    </m:oMath>
                  </m:oMathPara>
                </a14:m>
                <a:endParaRPr lang="zh-TW" altLang="en-US" sz="28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242135" y="6089429"/>
                <a:ext cx="386388" cy="430887"/>
              </a:xfrm>
              <a:prstGeom prst="rect">
                <a:avLst/>
              </a:prstGeom>
              <a:blipFill>
                <a:blip r:embed="rId4"/>
                <a:stretch>
                  <a:fillRect/>
                </a:stretch>
              </a:blipFill>
            </p:spPr>
            <p:txBody>
              <a:bodyPr/>
              <a:lstStyle/>
              <a:p>
                <a:r>
                  <a:rPr lang="zh-TW" altLang="en-US">
                    <a:noFill/>
                  </a:rPr>
                  <a:t> </a:t>
                </a:r>
              </a:p>
            </p:txBody>
          </p:sp>
        </mc:Fallback>
      </mc:AlternateContent>
      <p:cxnSp>
        <p:nvCxnSpPr>
          <p:cNvPr id="19" name="直線單箭頭接點 18"/>
          <p:cNvCxnSpPr/>
          <p:nvPr/>
        </p:nvCxnSpPr>
        <p:spPr>
          <a:xfrm flipH="1">
            <a:off x="6628523" y="6180839"/>
            <a:ext cx="498783" cy="18020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208553" y="154240"/>
            <a:ext cx="5072222" cy="523220"/>
          </a:xfrm>
          <a:prstGeom prst="rect">
            <a:avLst/>
          </a:prstGeom>
        </p:spPr>
        <p:txBody>
          <a:bodyPr wrap="none">
            <a:spAutoFit/>
          </a:bodyPr>
          <a:lstStyle/>
          <a:p>
            <a:r>
              <a:rPr lang="en-US" altLang="zh-TW" sz="2800" b="1" i="1" u="sng" dirty="0"/>
              <a:t>Activation Minimization</a:t>
            </a:r>
            <a:r>
              <a:rPr lang="en-US" altLang="zh-TW" sz="2800" b="1" i="1" dirty="0"/>
              <a:t> </a:t>
            </a:r>
            <a:r>
              <a:rPr lang="en-US" altLang="zh-TW" sz="2800" dirty="0"/>
              <a:t>(review)</a:t>
            </a:r>
            <a:endParaRPr lang="zh-TW" altLang="en-US" sz="2800" dirty="0"/>
          </a:p>
        </p:txBody>
      </p:sp>
      <mc:AlternateContent xmlns:mc="http://schemas.openxmlformats.org/markup-compatibility/2006">
        <mc:Choice xmlns:a14="http://schemas.microsoft.com/office/drawing/2010/main" Requires="a14">
          <p:sp>
            <p:nvSpPr>
              <p:cNvPr id="24" name="文字方塊 23"/>
              <p:cNvSpPr txBox="1"/>
              <p:nvPr/>
            </p:nvSpPr>
            <p:spPr>
              <a:xfrm>
                <a:off x="894373" y="976432"/>
                <a:ext cx="2334165" cy="483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lim>
                          </m:limLow>
                        </m:fNa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r>
                            <m:rPr>
                              <m:nor/>
                            </m:rPr>
                            <a:rPr lang="zh-TW" altLang="en-US" sz="2400" dirty="0"/>
                            <m:t> </m:t>
                          </m:r>
                        </m:e>
                      </m:func>
                    </m:oMath>
                  </m:oMathPara>
                </a14:m>
                <a:endParaRPr lang="zh-TW" altLang="en-US" sz="2400" dirty="0"/>
              </a:p>
            </p:txBody>
          </p:sp>
        </mc:Choice>
        <mc:Fallback>
          <p:sp>
            <p:nvSpPr>
              <p:cNvPr id="24" name="文字方塊 23"/>
              <p:cNvSpPr txBox="1">
                <a:spLocks noRot="1" noChangeAspect="1" noMove="1" noResize="1" noEditPoints="1" noAdjustHandles="1" noChangeArrowheads="1" noChangeShapeType="1" noTextEdit="1"/>
              </p:cNvSpPr>
              <p:nvPr/>
            </p:nvSpPr>
            <p:spPr>
              <a:xfrm>
                <a:off x="894373" y="976432"/>
                <a:ext cx="2334165" cy="483209"/>
              </a:xfrm>
              <a:prstGeom prst="rect">
                <a:avLst/>
              </a:prstGeom>
              <a:blipFill>
                <a:blip r:embed="rId5"/>
                <a:stretch>
                  <a:fillRect b="-11392"/>
                </a:stretch>
              </a:blipFill>
            </p:spPr>
            <p:txBody>
              <a:bodyPr/>
              <a:lstStyle/>
              <a:p>
                <a:r>
                  <a:rPr lang="zh-TW" altLang="en-US">
                    <a:noFill/>
                  </a:rPr>
                  <a:t> </a:t>
                </a:r>
              </a:p>
            </p:txBody>
          </p:sp>
        </mc:Fallback>
      </mc:AlternateContent>
      <p:sp>
        <p:nvSpPr>
          <p:cNvPr id="25" name="文字方塊 24"/>
          <p:cNvSpPr txBox="1"/>
          <p:nvPr/>
        </p:nvSpPr>
        <p:spPr>
          <a:xfrm>
            <a:off x="3513877" y="936170"/>
            <a:ext cx="2312548" cy="461665"/>
          </a:xfrm>
          <a:prstGeom prst="rect">
            <a:avLst/>
          </a:prstGeom>
          <a:noFill/>
        </p:spPr>
        <p:txBody>
          <a:bodyPr wrap="square" rtlCol="0">
            <a:spAutoFit/>
          </a:bodyPr>
          <a:lstStyle/>
          <a:p>
            <a:pPr algn="ctr"/>
            <a:r>
              <a:rPr lang="en-US" altLang="zh-TW" sz="2400" dirty="0"/>
              <a:t>Can we see digits?</a:t>
            </a:r>
            <a:endParaRPr lang="zh-TW" altLang="en-US" sz="2400" dirty="0"/>
          </a:p>
        </p:txBody>
      </p:sp>
      <p:sp>
        <p:nvSpPr>
          <p:cNvPr id="26" name="矩形 25"/>
          <p:cNvSpPr/>
          <p:nvPr/>
        </p:nvSpPr>
        <p:spPr>
          <a:xfrm>
            <a:off x="1659027" y="2525858"/>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27" name="矩形 26"/>
          <p:cNvSpPr/>
          <p:nvPr/>
        </p:nvSpPr>
        <p:spPr>
          <a:xfrm>
            <a:off x="2865470" y="2529499"/>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28" name="矩形 27"/>
          <p:cNvSpPr/>
          <p:nvPr/>
        </p:nvSpPr>
        <p:spPr>
          <a:xfrm>
            <a:off x="4057600" y="2529499"/>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29" name="矩形 28"/>
          <p:cNvSpPr/>
          <p:nvPr/>
        </p:nvSpPr>
        <p:spPr>
          <a:xfrm>
            <a:off x="1659026" y="3736738"/>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30" name="矩形 29"/>
          <p:cNvSpPr/>
          <p:nvPr/>
        </p:nvSpPr>
        <p:spPr>
          <a:xfrm>
            <a:off x="2858312" y="3749244"/>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31" name="矩形 30"/>
          <p:cNvSpPr/>
          <p:nvPr/>
        </p:nvSpPr>
        <p:spPr>
          <a:xfrm>
            <a:off x="4057599" y="3736738"/>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sp>
        <p:nvSpPr>
          <p:cNvPr id="32" name="矩形 31"/>
          <p:cNvSpPr/>
          <p:nvPr/>
        </p:nvSpPr>
        <p:spPr>
          <a:xfrm>
            <a:off x="1659025" y="4947618"/>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6</a:t>
            </a:r>
            <a:endParaRPr lang="zh-TW" altLang="en-US" dirty="0"/>
          </a:p>
        </p:txBody>
      </p:sp>
      <p:sp>
        <p:nvSpPr>
          <p:cNvPr id="33" name="矩形 32"/>
          <p:cNvSpPr/>
          <p:nvPr/>
        </p:nvSpPr>
        <p:spPr>
          <a:xfrm>
            <a:off x="2865470" y="4947618"/>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7</a:t>
            </a:r>
            <a:endParaRPr lang="zh-TW" altLang="en-US" dirty="0"/>
          </a:p>
        </p:txBody>
      </p:sp>
      <p:sp>
        <p:nvSpPr>
          <p:cNvPr id="34" name="矩形 33"/>
          <p:cNvSpPr/>
          <p:nvPr/>
        </p:nvSpPr>
        <p:spPr>
          <a:xfrm>
            <a:off x="4057598" y="4905782"/>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8</a:t>
            </a:r>
            <a:endParaRPr lang="zh-TW" altLang="en-US" dirty="0"/>
          </a:p>
        </p:txBody>
      </p:sp>
      <p:sp>
        <p:nvSpPr>
          <p:cNvPr id="35" name="矩形 34"/>
          <p:cNvSpPr/>
          <p:nvPr/>
        </p:nvSpPr>
        <p:spPr>
          <a:xfrm>
            <a:off x="493606" y="5548213"/>
            <a:ext cx="5750292" cy="738664"/>
          </a:xfrm>
          <a:prstGeom prst="rect">
            <a:avLst/>
          </a:prstGeom>
        </p:spPr>
        <p:txBody>
          <a:bodyPr wrap="none">
            <a:spAutoFit/>
          </a:bodyPr>
          <a:lstStyle/>
          <a:p>
            <a:r>
              <a:rPr lang="en-US" altLang="zh-TW" sz="2400" dirty="0">
                <a:solidFill>
                  <a:srgbClr val="000000"/>
                </a:solidFill>
                <a:latin typeface="Roboto"/>
              </a:rPr>
              <a:t>Deep Neural Networks are Easily Fooled</a:t>
            </a:r>
          </a:p>
          <a:p>
            <a:r>
              <a:rPr lang="en-US" altLang="zh-TW" dirty="0"/>
              <a:t>https://www.youtube.com/watch?v=M2IebCN9Ht4</a:t>
            </a:r>
            <a:endParaRPr lang="zh-TW" altLang="en-US" dirty="0"/>
          </a:p>
        </p:txBody>
      </p:sp>
      <p:sp>
        <p:nvSpPr>
          <p:cNvPr id="3" name="文字方塊 2">
            <a:extLst>
              <a:ext uri="{FF2B5EF4-FFF2-40B4-BE49-F238E27FC236}">
                <a16:creationId xmlns:a16="http://schemas.microsoft.com/office/drawing/2014/main" id="{3908C974-0F7F-4CB6-9393-03FDE69E3EE2}"/>
              </a:ext>
            </a:extLst>
          </p:cNvPr>
          <p:cNvSpPr txBox="1"/>
          <p:nvPr/>
        </p:nvSpPr>
        <p:spPr>
          <a:xfrm>
            <a:off x="7958268" y="6056044"/>
            <a:ext cx="1003162" cy="461665"/>
          </a:xfrm>
          <a:prstGeom prst="rect">
            <a:avLst/>
          </a:prstGeom>
          <a:noFill/>
        </p:spPr>
        <p:txBody>
          <a:bodyPr wrap="square" rtlCol="0">
            <a:spAutoFit/>
          </a:bodyPr>
          <a:lstStyle/>
          <a:p>
            <a:r>
              <a:rPr lang="en-US" altLang="zh-TW" sz="2400" dirty="0"/>
              <a:t>Digit</a:t>
            </a:r>
            <a:endParaRPr lang="zh-TW" altLang="en-US" sz="2400" dirty="0"/>
          </a:p>
        </p:txBody>
      </p:sp>
    </p:spTree>
    <p:extLst>
      <p:ext uri="{BB962C8B-B14F-4D97-AF65-F5344CB8AC3E}">
        <p14:creationId xmlns:p14="http://schemas.microsoft.com/office/powerpoint/2010/main" val="13731587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B0FE12-A1FD-4ACC-8DC0-F8AAA657CE4B}"/>
              </a:ext>
            </a:extLst>
          </p:cNvPr>
          <p:cNvSpPr>
            <a:spLocks noGrp="1"/>
          </p:cNvSpPr>
          <p:nvPr>
            <p:ph type="title"/>
          </p:nvPr>
        </p:nvSpPr>
        <p:spPr/>
        <p:txBody>
          <a:bodyPr/>
          <a:lstStyle/>
          <a:p>
            <a:r>
              <a:rPr lang="en-US" altLang="zh-TW" dirty="0"/>
              <a:t>Activation Maximization</a:t>
            </a:r>
            <a:endParaRPr lang="zh-TW" altLang="en-US" dirty="0"/>
          </a:p>
        </p:txBody>
      </p:sp>
      <p:sp>
        <p:nvSpPr>
          <p:cNvPr id="3" name="內容版面配置區 2">
            <a:extLst>
              <a:ext uri="{FF2B5EF4-FFF2-40B4-BE49-F238E27FC236}">
                <a16:creationId xmlns:a16="http://schemas.microsoft.com/office/drawing/2014/main" id="{982EB7C4-7EA8-4C13-9BE3-071F1B2B25D3}"/>
              </a:ext>
            </a:extLst>
          </p:cNvPr>
          <p:cNvSpPr>
            <a:spLocks noGrp="1"/>
          </p:cNvSpPr>
          <p:nvPr>
            <p:ph idx="1"/>
          </p:nvPr>
        </p:nvSpPr>
        <p:spPr/>
        <p:txBody>
          <a:bodyPr/>
          <a:lstStyle/>
          <a:p>
            <a:r>
              <a:rPr lang="en-US" altLang="zh-TW" dirty="0"/>
              <a:t>Possible reason</a:t>
            </a:r>
            <a:endParaRPr lang="zh-TW" altLang="en-US" dirty="0"/>
          </a:p>
        </p:txBody>
      </p:sp>
      <p:pic>
        <p:nvPicPr>
          <p:cNvPr id="4" name="圖片 3">
            <a:extLst>
              <a:ext uri="{FF2B5EF4-FFF2-40B4-BE49-F238E27FC236}">
                <a16:creationId xmlns:a16="http://schemas.microsoft.com/office/drawing/2014/main" id="{5F8AD016-29DA-4AB1-A143-58ECF1F0DA22}"/>
              </a:ext>
            </a:extLst>
          </p:cNvPr>
          <p:cNvPicPr>
            <a:picLocks noChangeAspect="1"/>
          </p:cNvPicPr>
          <p:nvPr/>
        </p:nvPicPr>
        <p:blipFill>
          <a:blip r:embed="rId2"/>
          <a:stretch>
            <a:fillRect/>
          </a:stretch>
        </p:blipFill>
        <p:spPr>
          <a:xfrm>
            <a:off x="1090794" y="4183057"/>
            <a:ext cx="781159" cy="771633"/>
          </a:xfrm>
          <a:prstGeom prst="rect">
            <a:avLst/>
          </a:prstGeom>
        </p:spPr>
      </p:pic>
      <p:pic>
        <p:nvPicPr>
          <p:cNvPr id="5" name="圖片 4">
            <a:extLst>
              <a:ext uri="{FF2B5EF4-FFF2-40B4-BE49-F238E27FC236}">
                <a16:creationId xmlns:a16="http://schemas.microsoft.com/office/drawing/2014/main" id="{5E7ACF3E-8295-44FF-A748-2D55AAB0DE25}"/>
              </a:ext>
            </a:extLst>
          </p:cNvPr>
          <p:cNvPicPr>
            <a:picLocks noChangeAspect="1"/>
          </p:cNvPicPr>
          <p:nvPr/>
        </p:nvPicPr>
        <p:blipFill>
          <a:blip r:embed="rId3"/>
          <a:stretch>
            <a:fillRect/>
          </a:stretch>
        </p:blipFill>
        <p:spPr>
          <a:xfrm>
            <a:off x="811831" y="5407974"/>
            <a:ext cx="790685" cy="762106"/>
          </a:xfrm>
          <a:prstGeom prst="rect">
            <a:avLst/>
          </a:prstGeom>
        </p:spPr>
      </p:pic>
      <p:pic>
        <p:nvPicPr>
          <p:cNvPr id="6" name="圖片 5">
            <a:extLst>
              <a:ext uri="{FF2B5EF4-FFF2-40B4-BE49-F238E27FC236}">
                <a16:creationId xmlns:a16="http://schemas.microsoft.com/office/drawing/2014/main" id="{AD476BB3-C518-4E49-AEA0-97C54E2A1558}"/>
              </a:ext>
            </a:extLst>
          </p:cNvPr>
          <p:cNvPicPr>
            <a:picLocks noChangeAspect="1"/>
          </p:cNvPicPr>
          <p:nvPr/>
        </p:nvPicPr>
        <p:blipFill>
          <a:blip r:embed="rId4"/>
          <a:stretch>
            <a:fillRect/>
          </a:stretch>
        </p:blipFill>
        <p:spPr>
          <a:xfrm>
            <a:off x="1871953" y="5010092"/>
            <a:ext cx="790685" cy="771633"/>
          </a:xfrm>
          <a:prstGeom prst="rect">
            <a:avLst/>
          </a:prstGeom>
        </p:spPr>
      </p:pic>
      <p:pic>
        <p:nvPicPr>
          <p:cNvPr id="7" name="圖片 6">
            <a:extLst>
              <a:ext uri="{FF2B5EF4-FFF2-40B4-BE49-F238E27FC236}">
                <a16:creationId xmlns:a16="http://schemas.microsoft.com/office/drawing/2014/main" id="{7092D37B-060D-4C36-9004-ADA5983ACEA4}"/>
              </a:ext>
            </a:extLst>
          </p:cNvPr>
          <p:cNvPicPr>
            <a:picLocks noChangeAspect="1"/>
          </p:cNvPicPr>
          <p:nvPr/>
        </p:nvPicPr>
        <p:blipFill>
          <a:blip r:embed="rId5"/>
          <a:stretch>
            <a:fillRect/>
          </a:stretch>
        </p:blipFill>
        <p:spPr>
          <a:xfrm>
            <a:off x="2189232" y="4118029"/>
            <a:ext cx="771633" cy="752580"/>
          </a:xfrm>
          <a:prstGeom prst="rect">
            <a:avLst/>
          </a:prstGeom>
        </p:spPr>
      </p:pic>
      <p:pic>
        <p:nvPicPr>
          <p:cNvPr id="8" name="圖片 7">
            <a:extLst>
              <a:ext uri="{FF2B5EF4-FFF2-40B4-BE49-F238E27FC236}">
                <a16:creationId xmlns:a16="http://schemas.microsoft.com/office/drawing/2014/main" id="{339D60C8-98F7-42E8-A134-6AEFBC0F4A90}"/>
              </a:ext>
            </a:extLst>
          </p:cNvPr>
          <p:cNvPicPr>
            <a:picLocks noChangeAspect="1"/>
          </p:cNvPicPr>
          <p:nvPr/>
        </p:nvPicPr>
        <p:blipFill>
          <a:blip r:embed="rId6"/>
          <a:stretch>
            <a:fillRect/>
          </a:stretch>
        </p:blipFill>
        <p:spPr>
          <a:xfrm>
            <a:off x="1534406" y="3515097"/>
            <a:ext cx="752580" cy="752580"/>
          </a:xfrm>
          <a:prstGeom prst="rect">
            <a:avLst/>
          </a:prstGeom>
        </p:spPr>
      </p:pic>
      <p:pic>
        <p:nvPicPr>
          <p:cNvPr id="9" name="圖片 8">
            <a:extLst>
              <a:ext uri="{FF2B5EF4-FFF2-40B4-BE49-F238E27FC236}">
                <a16:creationId xmlns:a16="http://schemas.microsoft.com/office/drawing/2014/main" id="{055B4EDD-BC11-4666-B31F-FBF3035F4E9B}"/>
              </a:ext>
            </a:extLst>
          </p:cNvPr>
          <p:cNvPicPr>
            <a:picLocks noChangeAspect="1"/>
          </p:cNvPicPr>
          <p:nvPr/>
        </p:nvPicPr>
        <p:blipFill>
          <a:blip r:embed="rId7"/>
          <a:stretch>
            <a:fillRect/>
          </a:stretch>
        </p:blipFill>
        <p:spPr>
          <a:xfrm>
            <a:off x="4245965" y="5532441"/>
            <a:ext cx="752580" cy="762106"/>
          </a:xfrm>
          <a:prstGeom prst="rect">
            <a:avLst/>
          </a:prstGeom>
        </p:spPr>
      </p:pic>
      <p:pic>
        <p:nvPicPr>
          <p:cNvPr id="10" name="圖片 9">
            <a:extLst>
              <a:ext uri="{FF2B5EF4-FFF2-40B4-BE49-F238E27FC236}">
                <a16:creationId xmlns:a16="http://schemas.microsoft.com/office/drawing/2014/main" id="{D38D7FF5-2565-4184-9DC6-C2186A520CDC}"/>
              </a:ext>
            </a:extLst>
          </p:cNvPr>
          <p:cNvPicPr>
            <a:picLocks noChangeAspect="1"/>
          </p:cNvPicPr>
          <p:nvPr/>
        </p:nvPicPr>
        <p:blipFill>
          <a:blip r:embed="rId8"/>
          <a:stretch>
            <a:fillRect/>
          </a:stretch>
        </p:blipFill>
        <p:spPr>
          <a:xfrm>
            <a:off x="5567733" y="5505115"/>
            <a:ext cx="771633" cy="752580"/>
          </a:xfrm>
          <a:prstGeom prst="rect">
            <a:avLst/>
          </a:prstGeom>
        </p:spPr>
      </p:pic>
      <p:pic>
        <p:nvPicPr>
          <p:cNvPr id="11" name="圖片 10">
            <a:extLst>
              <a:ext uri="{FF2B5EF4-FFF2-40B4-BE49-F238E27FC236}">
                <a16:creationId xmlns:a16="http://schemas.microsoft.com/office/drawing/2014/main" id="{3673F9FA-8E65-4375-A451-20FA0756E511}"/>
              </a:ext>
            </a:extLst>
          </p:cNvPr>
          <p:cNvPicPr>
            <a:picLocks noChangeAspect="1"/>
          </p:cNvPicPr>
          <p:nvPr/>
        </p:nvPicPr>
        <p:blipFill>
          <a:blip r:embed="rId9"/>
          <a:stretch>
            <a:fillRect/>
          </a:stretch>
        </p:blipFill>
        <p:spPr>
          <a:xfrm>
            <a:off x="6655724" y="5454479"/>
            <a:ext cx="790685" cy="752580"/>
          </a:xfrm>
          <a:prstGeom prst="rect">
            <a:avLst/>
          </a:prstGeom>
        </p:spPr>
      </p:pic>
      <p:pic>
        <p:nvPicPr>
          <p:cNvPr id="12" name="圖片 11">
            <a:extLst>
              <a:ext uri="{FF2B5EF4-FFF2-40B4-BE49-F238E27FC236}">
                <a16:creationId xmlns:a16="http://schemas.microsoft.com/office/drawing/2014/main" id="{AA362B9A-E5FE-440C-851B-56B16C50C2E4}"/>
              </a:ext>
            </a:extLst>
          </p:cNvPr>
          <p:cNvPicPr>
            <a:picLocks noChangeAspect="1"/>
          </p:cNvPicPr>
          <p:nvPr/>
        </p:nvPicPr>
        <p:blipFill>
          <a:blip r:embed="rId10"/>
          <a:stretch>
            <a:fillRect/>
          </a:stretch>
        </p:blipFill>
        <p:spPr>
          <a:xfrm>
            <a:off x="6048430" y="4928430"/>
            <a:ext cx="771633" cy="762106"/>
          </a:xfrm>
          <a:prstGeom prst="rect">
            <a:avLst/>
          </a:prstGeom>
        </p:spPr>
      </p:pic>
      <p:pic>
        <p:nvPicPr>
          <p:cNvPr id="13" name="圖片 12">
            <a:extLst>
              <a:ext uri="{FF2B5EF4-FFF2-40B4-BE49-F238E27FC236}">
                <a16:creationId xmlns:a16="http://schemas.microsoft.com/office/drawing/2014/main" id="{F21CD4A2-B68D-415D-B7C1-D9419554D79A}"/>
              </a:ext>
            </a:extLst>
          </p:cNvPr>
          <p:cNvPicPr>
            <a:picLocks noChangeAspect="1"/>
          </p:cNvPicPr>
          <p:nvPr/>
        </p:nvPicPr>
        <p:blipFill>
          <a:blip r:embed="rId11"/>
          <a:stretch>
            <a:fillRect/>
          </a:stretch>
        </p:blipFill>
        <p:spPr>
          <a:xfrm>
            <a:off x="4941387" y="5156151"/>
            <a:ext cx="790685" cy="752580"/>
          </a:xfrm>
          <a:prstGeom prst="rect">
            <a:avLst/>
          </a:prstGeom>
        </p:spPr>
      </p:pic>
      <p:pic>
        <p:nvPicPr>
          <p:cNvPr id="14" name="圖片 13">
            <a:extLst>
              <a:ext uri="{FF2B5EF4-FFF2-40B4-BE49-F238E27FC236}">
                <a16:creationId xmlns:a16="http://schemas.microsoft.com/office/drawing/2014/main" id="{3B90ED67-8CDF-409E-9AF5-4935998DB080}"/>
              </a:ext>
            </a:extLst>
          </p:cNvPr>
          <p:cNvPicPr>
            <a:picLocks noChangeAspect="1"/>
          </p:cNvPicPr>
          <p:nvPr/>
        </p:nvPicPr>
        <p:blipFill>
          <a:blip r:embed="rId12"/>
          <a:stretch>
            <a:fillRect/>
          </a:stretch>
        </p:blipFill>
        <p:spPr>
          <a:xfrm>
            <a:off x="4815153" y="2803065"/>
            <a:ext cx="752580" cy="752580"/>
          </a:xfrm>
          <a:prstGeom prst="rect">
            <a:avLst/>
          </a:prstGeom>
        </p:spPr>
      </p:pic>
      <p:cxnSp>
        <p:nvCxnSpPr>
          <p:cNvPr id="15" name="直線接點 14">
            <a:extLst>
              <a:ext uri="{FF2B5EF4-FFF2-40B4-BE49-F238E27FC236}">
                <a16:creationId xmlns:a16="http://schemas.microsoft.com/office/drawing/2014/main" id="{9F54264A-F9F8-4DCB-8674-59CBF0B4F0CB}"/>
              </a:ext>
            </a:extLst>
          </p:cNvPr>
          <p:cNvCxnSpPr>
            <a:cxnSpLocks/>
          </p:cNvCxnSpPr>
          <p:nvPr/>
        </p:nvCxnSpPr>
        <p:spPr>
          <a:xfrm flipH="1" flipV="1">
            <a:off x="2680057" y="2793537"/>
            <a:ext cx="1277932" cy="19205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44A37DDC-4EFA-45C2-9A19-3FCB9C14AF86}"/>
              </a:ext>
            </a:extLst>
          </p:cNvPr>
          <p:cNvCxnSpPr>
            <a:cxnSpLocks/>
          </p:cNvCxnSpPr>
          <p:nvPr/>
        </p:nvCxnSpPr>
        <p:spPr>
          <a:xfrm flipH="1">
            <a:off x="3957989" y="4533085"/>
            <a:ext cx="4448456" cy="15480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B2E6F30D-2DFC-4CDF-A7B5-716CC4547BBB}"/>
              </a:ext>
            </a:extLst>
          </p:cNvPr>
          <p:cNvCxnSpPr>
            <a:cxnSpLocks/>
          </p:cNvCxnSpPr>
          <p:nvPr/>
        </p:nvCxnSpPr>
        <p:spPr>
          <a:xfrm flipH="1">
            <a:off x="2680057" y="4678379"/>
            <a:ext cx="1277933" cy="20227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9B28CF2F-24A2-4512-BD62-41D418CC0EE7}"/>
              </a:ext>
            </a:extLst>
          </p:cNvPr>
          <p:cNvCxnSpPr>
            <a:cxnSpLocks/>
          </p:cNvCxnSpPr>
          <p:nvPr/>
        </p:nvCxnSpPr>
        <p:spPr>
          <a:xfrm flipV="1">
            <a:off x="5064362" y="1765434"/>
            <a:ext cx="2325570" cy="24413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圖片 27">
            <a:extLst>
              <a:ext uri="{FF2B5EF4-FFF2-40B4-BE49-F238E27FC236}">
                <a16:creationId xmlns:a16="http://schemas.microsoft.com/office/drawing/2014/main" id="{25971BBA-7854-4267-8D2C-27F3FE834585}"/>
              </a:ext>
            </a:extLst>
          </p:cNvPr>
          <p:cNvPicPr>
            <a:picLocks noChangeAspect="1"/>
          </p:cNvPicPr>
          <p:nvPr/>
        </p:nvPicPr>
        <p:blipFill>
          <a:blip r:embed="rId13"/>
          <a:stretch>
            <a:fillRect/>
          </a:stretch>
        </p:blipFill>
        <p:spPr>
          <a:xfrm>
            <a:off x="3786430" y="3202439"/>
            <a:ext cx="771633" cy="733527"/>
          </a:xfrm>
          <a:prstGeom prst="rect">
            <a:avLst/>
          </a:prstGeom>
        </p:spPr>
      </p:pic>
      <p:pic>
        <p:nvPicPr>
          <p:cNvPr id="29" name="圖片 28">
            <a:extLst>
              <a:ext uri="{FF2B5EF4-FFF2-40B4-BE49-F238E27FC236}">
                <a16:creationId xmlns:a16="http://schemas.microsoft.com/office/drawing/2014/main" id="{BDFCC5EC-F6E9-47C7-9AC1-E8DC09AC5E5D}"/>
              </a:ext>
            </a:extLst>
          </p:cNvPr>
          <p:cNvPicPr>
            <a:picLocks noChangeAspect="1"/>
          </p:cNvPicPr>
          <p:nvPr/>
        </p:nvPicPr>
        <p:blipFill>
          <a:blip r:embed="rId14"/>
          <a:stretch>
            <a:fillRect/>
          </a:stretch>
        </p:blipFill>
        <p:spPr>
          <a:xfrm>
            <a:off x="6086322" y="3536151"/>
            <a:ext cx="771633" cy="762106"/>
          </a:xfrm>
          <a:prstGeom prst="rect">
            <a:avLst/>
          </a:prstGeom>
        </p:spPr>
      </p:pic>
      <p:pic>
        <p:nvPicPr>
          <p:cNvPr id="30" name="圖片 29">
            <a:extLst>
              <a:ext uri="{FF2B5EF4-FFF2-40B4-BE49-F238E27FC236}">
                <a16:creationId xmlns:a16="http://schemas.microsoft.com/office/drawing/2014/main" id="{076101DA-183C-4A4F-90A2-44129E047848}"/>
              </a:ext>
            </a:extLst>
          </p:cNvPr>
          <p:cNvPicPr>
            <a:picLocks noChangeAspect="1"/>
          </p:cNvPicPr>
          <p:nvPr/>
        </p:nvPicPr>
        <p:blipFill>
          <a:blip r:embed="rId15"/>
          <a:stretch>
            <a:fillRect/>
          </a:stretch>
        </p:blipFill>
        <p:spPr>
          <a:xfrm>
            <a:off x="6938910" y="3068606"/>
            <a:ext cx="752580" cy="733527"/>
          </a:xfrm>
          <a:prstGeom prst="rect">
            <a:avLst/>
          </a:prstGeom>
        </p:spPr>
      </p:pic>
      <p:pic>
        <p:nvPicPr>
          <p:cNvPr id="31" name="圖片 30">
            <a:extLst>
              <a:ext uri="{FF2B5EF4-FFF2-40B4-BE49-F238E27FC236}">
                <a16:creationId xmlns:a16="http://schemas.microsoft.com/office/drawing/2014/main" id="{4E4B8DC3-45CA-4C5B-8DC4-5D6F487EC820}"/>
              </a:ext>
            </a:extLst>
          </p:cNvPr>
          <p:cNvPicPr>
            <a:picLocks noChangeAspect="1"/>
          </p:cNvPicPr>
          <p:nvPr/>
        </p:nvPicPr>
        <p:blipFill>
          <a:blip r:embed="rId16"/>
          <a:stretch>
            <a:fillRect/>
          </a:stretch>
        </p:blipFill>
        <p:spPr>
          <a:xfrm>
            <a:off x="3634075" y="2314923"/>
            <a:ext cx="809738" cy="752580"/>
          </a:xfrm>
          <a:prstGeom prst="rect">
            <a:avLst/>
          </a:prstGeom>
        </p:spPr>
      </p:pic>
      <p:pic>
        <p:nvPicPr>
          <p:cNvPr id="32" name="圖片 31">
            <a:extLst>
              <a:ext uri="{FF2B5EF4-FFF2-40B4-BE49-F238E27FC236}">
                <a16:creationId xmlns:a16="http://schemas.microsoft.com/office/drawing/2014/main" id="{637C1230-19DD-4510-8930-E7F5CD175D81}"/>
              </a:ext>
            </a:extLst>
          </p:cNvPr>
          <p:cNvPicPr>
            <a:picLocks noChangeAspect="1"/>
          </p:cNvPicPr>
          <p:nvPr/>
        </p:nvPicPr>
        <p:blipFill>
          <a:blip r:embed="rId17"/>
          <a:stretch>
            <a:fillRect/>
          </a:stretch>
        </p:blipFill>
        <p:spPr>
          <a:xfrm>
            <a:off x="7368834" y="821967"/>
            <a:ext cx="953421" cy="936190"/>
          </a:xfrm>
          <a:prstGeom prst="rect">
            <a:avLst/>
          </a:prstGeom>
        </p:spPr>
      </p:pic>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7E597CB5-A1AE-4853-838C-833636CE3CBA}"/>
                  </a:ext>
                </a:extLst>
              </p:cNvPr>
              <p:cNvSpPr txBox="1"/>
              <p:nvPr/>
            </p:nvSpPr>
            <p:spPr>
              <a:xfrm>
                <a:off x="4941387" y="1379443"/>
                <a:ext cx="2334165" cy="483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lim>
                          </m:limLow>
                        </m:fNa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r>
                            <m:rPr>
                              <m:nor/>
                            </m:rPr>
                            <a:rPr lang="zh-TW" altLang="en-US" sz="2400" dirty="0"/>
                            <m:t> </m:t>
                          </m:r>
                        </m:e>
                      </m:func>
                    </m:oMath>
                  </m:oMathPara>
                </a14:m>
                <a:endParaRPr lang="zh-TW" altLang="en-US" sz="2400" dirty="0"/>
              </a:p>
            </p:txBody>
          </p:sp>
        </mc:Choice>
        <mc:Fallback>
          <p:sp>
            <p:nvSpPr>
              <p:cNvPr id="33" name="文字方塊 32">
                <a:extLst>
                  <a:ext uri="{FF2B5EF4-FFF2-40B4-BE49-F238E27FC236}">
                    <a16:creationId xmlns:a16="http://schemas.microsoft.com/office/drawing/2014/main" id="{7E597CB5-A1AE-4853-838C-833636CE3CBA}"/>
                  </a:ext>
                </a:extLst>
              </p:cNvPr>
              <p:cNvSpPr txBox="1">
                <a:spLocks noRot="1" noChangeAspect="1" noMove="1" noResize="1" noEditPoints="1" noAdjustHandles="1" noChangeArrowheads="1" noChangeShapeType="1" noTextEdit="1"/>
              </p:cNvSpPr>
              <p:nvPr/>
            </p:nvSpPr>
            <p:spPr>
              <a:xfrm>
                <a:off x="4941387" y="1379443"/>
                <a:ext cx="2334165" cy="483209"/>
              </a:xfrm>
              <a:prstGeom prst="rect">
                <a:avLst/>
              </a:prstGeom>
              <a:blipFill>
                <a:blip r:embed="rId18"/>
                <a:stretch>
                  <a:fillRect b="-10000"/>
                </a:stretch>
              </a:blipFill>
            </p:spPr>
            <p:txBody>
              <a:bodyPr/>
              <a:lstStyle/>
              <a:p>
                <a:r>
                  <a:rPr lang="zh-TW" altLang="en-US">
                    <a:noFill/>
                  </a:rPr>
                  <a:t> </a:t>
                </a:r>
              </a:p>
            </p:txBody>
          </p:sp>
        </mc:Fallback>
      </mc:AlternateContent>
      <p:cxnSp>
        <p:nvCxnSpPr>
          <p:cNvPr id="39" name="直線單箭頭接點 38">
            <a:extLst>
              <a:ext uri="{FF2B5EF4-FFF2-40B4-BE49-F238E27FC236}">
                <a16:creationId xmlns:a16="http://schemas.microsoft.com/office/drawing/2014/main" id="{27AA3489-6833-4DA0-AC68-3329F4229620}"/>
              </a:ext>
            </a:extLst>
          </p:cNvPr>
          <p:cNvCxnSpPr>
            <a:cxnSpLocks/>
          </p:cNvCxnSpPr>
          <p:nvPr/>
        </p:nvCxnSpPr>
        <p:spPr>
          <a:xfrm flipH="1">
            <a:off x="6115050" y="1833385"/>
            <a:ext cx="1438187" cy="1530803"/>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8CDAEC9C-B638-4ABD-A2AD-5B85719158B8}"/>
              </a:ext>
            </a:extLst>
          </p:cNvPr>
          <p:cNvSpPr txBox="1"/>
          <p:nvPr/>
        </p:nvSpPr>
        <p:spPr>
          <a:xfrm>
            <a:off x="6948480" y="2323224"/>
            <a:ext cx="752580" cy="523220"/>
          </a:xfrm>
          <a:prstGeom prst="rect">
            <a:avLst/>
          </a:prstGeom>
          <a:noFill/>
        </p:spPr>
        <p:txBody>
          <a:bodyPr wrap="square" rtlCol="0">
            <a:spAutoFit/>
          </a:bodyPr>
          <a:lstStyle/>
          <a:p>
            <a:r>
              <a:rPr lang="en-US" altLang="zh-TW" sz="2800" b="1" dirty="0">
                <a:solidFill>
                  <a:srgbClr val="0000FF"/>
                </a:solidFill>
              </a:rPr>
              <a:t>?</a:t>
            </a:r>
            <a:endParaRPr lang="zh-TW" altLang="en-US" sz="2800" b="1" dirty="0">
              <a:solidFill>
                <a:srgbClr val="0000FF"/>
              </a:solidFill>
            </a:endParaRPr>
          </a:p>
        </p:txBody>
      </p:sp>
    </p:spTree>
    <p:extLst>
      <p:ext uri="{BB962C8B-B14F-4D97-AF65-F5344CB8AC3E}">
        <p14:creationId xmlns:p14="http://schemas.microsoft.com/office/powerpoint/2010/main" val="16430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C1BC8EE-9D71-41A0-A975-CCFDF134C2AF}"/>
              </a:ext>
            </a:extLst>
          </p:cNvPr>
          <p:cNvSpPr/>
          <p:nvPr/>
        </p:nvSpPr>
        <p:spPr>
          <a:xfrm>
            <a:off x="208553" y="154240"/>
            <a:ext cx="5072222" cy="523220"/>
          </a:xfrm>
          <a:prstGeom prst="rect">
            <a:avLst/>
          </a:prstGeom>
        </p:spPr>
        <p:txBody>
          <a:bodyPr wrap="none">
            <a:spAutoFit/>
          </a:bodyPr>
          <a:lstStyle/>
          <a:p>
            <a:r>
              <a:rPr lang="en-US" altLang="zh-TW" sz="2800" b="1" i="1" u="sng" dirty="0"/>
              <a:t>Activation Minimization</a:t>
            </a:r>
            <a:r>
              <a:rPr lang="en-US" altLang="zh-TW" sz="2800" b="1" i="1" dirty="0"/>
              <a:t> </a:t>
            </a:r>
            <a:r>
              <a:rPr lang="en-US" altLang="zh-TW" sz="2800" dirty="0"/>
              <a:t>(review)</a:t>
            </a:r>
            <a:endParaRPr lang="zh-TW" altLang="en-US" sz="2800" dirty="0"/>
          </a:p>
        </p:txBody>
      </p:sp>
      <p:sp>
        <p:nvSpPr>
          <p:cNvPr id="5" name="矩形 4">
            <a:extLst>
              <a:ext uri="{FF2B5EF4-FFF2-40B4-BE49-F238E27FC236}">
                <a16:creationId xmlns:a16="http://schemas.microsoft.com/office/drawing/2014/main" id="{088E5D03-4BCE-4BED-A683-5C73F2F13DFB}"/>
              </a:ext>
            </a:extLst>
          </p:cNvPr>
          <p:cNvSpPr/>
          <p:nvPr/>
        </p:nvSpPr>
        <p:spPr>
          <a:xfrm>
            <a:off x="4600352" y="1007915"/>
            <a:ext cx="4572000" cy="461665"/>
          </a:xfrm>
          <a:prstGeom prst="rect">
            <a:avLst/>
          </a:prstGeom>
        </p:spPr>
        <p:txBody>
          <a:bodyPr>
            <a:spAutoFit/>
          </a:bodyPr>
          <a:lstStyle/>
          <a:p>
            <a:r>
              <a:rPr lang="en-US" altLang="zh-TW" sz="2400" dirty="0"/>
              <a:t>The image also looks like a digit. </a:t>
            </a:r>
            <a:endParaRPr lang="zh-TW" altLang="en-US" sz="2400" dirty="0"/>
          </a:p>
        </p:txBody>
      </p:sp>
      <p:sp>
        <p:nvSpPr>
          <p:cNvPr id="6" name="矩形 5">
            <a:extLst>
              <a:ext uri="{FF2B5EF4-FFF2-40B4-BE49-F238E27FC236}">
                <a16:creationId xmlns:a16="http://schemas.microsoft.com/office/drawing/2014/main" id="{2013D85E-FF3B-4502-AA93-EB7D787FC68C}"/>
              </a:ext>
            </a:extLst>
          </p:cNvPr>
          <p:cNvSpPr/>
          <p:nvPr/>
        </p:nvSpPr>
        <p:spPr>
          <a:xfrm>
            <a:off x="492463" y="1054081"/>
            <a:ext cx="3917544" cy="830997"/>
          </a:xfrm>
          <a:prstGeom prst="rect">
            <a:avLst/>
          </a:prstGeom>
        </p:spPr>
        <p:txBody>
          <a:bodyPr wrap="square">
            <a:spAutoFit/>
          </a:bodyPr>
          <a:lstStyle/>
          <a:p>
            <a:r>
              <a:rPr lang="en-US" altLang="zh-TW" sz="2400" dirty="0"/>
              <a:t>Find the image that maximizes class probability</a:t>
            </a:r>
          </a:p>
        </p:txBody>
      </p:sp>
      <p:pic>
        <p:nvPicPr>
          <p:cNvPr id="7" name="內容版面配置區 3">
            <a:extLst>
              <a:ext uri="{FF2B5EF4-FFF2-40B4-BE49-F238E27FC236}">
                <a16:creationId xmlns:a16="http://schemas.microsoft.com/office/drawing/2014/main" id="{C16983B8-B871-4E3F-A0DD-A35EE6F7C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49" y="3138598"/>
            <a:ext cx="3419451" cy="3419451"/>
          </a:xfrm>
          <a:prstGeom prst="rect">
            <a:avLst/>
          </a:prstGeom>
        </p:spPr>
      </p:pic>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1305DD73-2104-4634-BB13-6D32ABACF466}"/>
                  </a:ext>
                </a:extLst>
              </p:cNvPr>
              <p:cNvSpPr txBox="1"/>
              <p:nvPr/>
            </p:nvSpPr>
            <p:spPr>
              <a:xfrm>
                <a:off x="1149728" y="1993924"/>
                <a:ext cx="2201436" cy="483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lim>
                          </m:limLow>
                        </m:fNa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e>
                      </m:func>
                    </m:oMath>
                  </m:oMathPara>
                </a14:m>
                <a:endParaRPr lang="zh-TW" altLang="en-US" sz="2400" dirty="0"/>
              </a:p>
            </p:txBody>
          </p:sp>
        </mc:Choice>
        <mc:Fallback>
          <p:sp>
            <p:nvSpPr>
              <p:cNvPr id="8" name="文字方塊 7">
                <a:extLst>
                  <a:ext uri="{FF2B5EF4-FFF2-40B4-BE49-F238E27FC236}">
                    <a16:creationId xmlns:a16="http://schemas.microsoft.com/office/drawing/2014/main" id="{1305DD73-2104-4634-BB13-6D32ABACF466}"/>
                  </a:ext>
                </a:extLst>
              </p:cNvPr>
              <p:cNvSpPr txBox="1">
                <a:spLocks noRot="1" noChangeAspect="1" noMove="1" noResize="1" noEditPoints="1" noAdjustHandles="1" noChangeArrowheads="1" noChangeShapeType="1" noTextEdit="1"/>
              </p:cNvSpPr>
              <p:nvPr/>
            </p:nvSpPr>
            <p:spPr>
              <a:xfrm>
                <a:off x="1149728" y="1993924"/>
                <a:ext cx="2201436" cy="483209"/>
              </a:xfrm>
              <a:prstGeom prst="rect">
                <a:avLst/>
              </a:prstGeom>
              <a:blipFill>
                <a:blip r:embed="rId3"/>
                <a:stretch>
                  <a:fillRect l="-1662" r="-554" b="-11392"/>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文字方塊 8">
                <a:extLst>
                  <a:ext uri="{FF2B5EF4-FFF2-40B4-BE49-F238E27FC236}">
                    <a16:creationId xmlns:a16="http://schemas.microsoft.com/office/drawing/2014/main" id="{6983B17B-DBFE-4E3C-8FC0-1D5A2783742E}"/>
                  </a:ext>
                </a:extLst>
              </p:cNvPr>
              <p:cNvSpPr txBox="1"/>
              <p:nvPr/>
            </p:nvSpPr>
            <p:spPr>
              <a:xfrm>
                <a:off x="4600352" y="2104989"/>
                <a:ext cx="2457593" cy="9380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𝑥</m:t>
                          </m:r>
                        </m:e>
                      </m:d>
                      <m:r>
                        <a:rPr lang="en-US" altLang="zh-TW" sz="2400" i="1">
                          <a:latin typeface="Cambria Math" panose="02040503050406030204" pitchFamily="18" charset="0"/>
                        </a:rPr>
                        <m:t>=</m:t>
                      </m:r>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𝑖</m:t>
                          </m:r>
                          <m:r>
                            <a:rPr lang="en-US" altLang="zh-TW" sz="2400" i="1">
                              <a:latin typeface="Cambria Math" panose="02040503050406030204" pitchFamily="18" charset="0"/>
                            </a:rPr>
                            <m:t>,</m:t>
                          </m:r>
                          <m:r>
                            <a:rPr lang="en-US" altLang="zh-TW" sz="2400" i="1">
                              <a:latin typeface="Cambria Math" panose="02040503050406030204" pitchFamily="18" charset="0"/>
                            </a:rPr>
                            <m:t>𝑗</m:t>
                          </m:r>
                        </m:sub>
                        <m:sup/>
                        <m:e>
                          <m:d>
                            <m:dPr>
                              <m:begChr m:val="|"/>
                              <m:endChr m:val="|"/>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𝑖𝑗</m:t>
                                  </m:r>
                                </m:sub>
                              </m:sSub>
                            </m:e>
                          </m:d>
                        </m:e>
                      </m:nary>
                    </m:oMath>
                  </m:oMathPara>
                </a14:m>
                <a:endParaRPr lang="zh-TW" altLang="en-US" sz="2400" dirty="0"/>
              </a:p>
            </p:txBody>
          </p:sp>
        </mc:Choice>
        <mc:Fallback>
          <p:sp>
            <p:nvSpPr>
              <p:cNvPr id="9" name="文字方塊 8">
                <a:extLst>
                  <a:ext uri="{FF2B5EF4-FFF2-40B4-BE49-F238E27FC236}">
                    <a16:creationId xmlns:a16="http://schemas.microsoft.com/office/drawing/2014/main" id="{6983B17B-DBFE-4E3C-8FC0-1D5A2783742E}"/>
                  </a:ext>
                </a:extLst>
              </p:cNvPr>
              <p:cNvSpPr txBox="1">
                <a:spLocks noRot="1" noChangeAspect="1" noMove="1" noResize="1" noEditPoints="1" noAdjustHandles="1" noChangeArrowheads="1" noChangeShapeType="1" noTextEdit="1"/>
              </p:cNvSpPr>
              <p:nvPr/>
            </p:nvSpPr>
            <p:spPr>
              <a:xfrm>
                <a:off x="4600352" y="2104989"/>
                <a:ext cx="2457593" cy="938014"/>
              </a:xfrm>
              <a:prstGeom prst="rect">
                <a:avLst/>
              </a:prstGeom>
              <a:blipFill>
                <a:blip r:embed="rId4"/>
                <a:stretch>
                  <a:fillRect/>
                </a:stretch>
              </a:blipFill>
            </p:spPr>
            <p:txBody>
              <a:bodyPr/>
              <a:lstStyle/>
              <a:p>
                <a:r>
                  <a:rPr lang="zh-TW" altLang="en-US">
                    <a:noFill/>
                  </a:rPr>
                  <a:t> </a:t>
                </a:r>
              </a:p>
            </p:txBody>
          </p:sp>
        </mc:Fallback>
      </mc:AlternateContent>
      <p:pic>
        <p:nvPicPr>
          <p:cNvPr id="10" name="內容版面配置區 3">
            <a:extLst>
              <a:ext uri="{FF2B5EF4-FFF2-40B4-BE49-F238E27FC236}">
                <a16:creationId xmlns:a16="http://schemas.microsoft.com/office/drawing/2014/main" id="{8D25383C-3077-49F6-9676-1955F4565AB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64049" y="3151224"/>
            <a:ext cx="3406825" cy="3406825"/>
          </a:xfrm>
        </p:spPr>
      </p:pic>
      <p:sp>
        <p:nvSpPr>
          <p:cNvPr id="11" name="矩形 10">
            <a:extLst>
              <a:ext uri="{FF2B5EF4-FFF2-40B4-BE49-F238E27FC236}">
                <a16:creationId xmlns:a16="http://schemas.microsoft.com/office/drawing/2014/main" id="{C7498394-F213-4055-BBC3-60ABBD518296}"/>
              </a:ext>
            </a:extLst>
          </p:cNvPr>
          <p:cNvSpPr/>
          <p:nvPr/>
        </p:nvSpPr>
        <p:spPr>
          <a:xfrm>
            <a:off x="4964051" y="3789141"/>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12" name="矩形 11">
            <a:extLst>
              <a:ext uri="{FF2B5EF4-FFF2-40B4-BE49-F238E27FC236}">
                <a16:creationId xmlns:a16="http://schemas.microsoft.com/office/drawing/2014/main" id="{94C3A78B-F004-48CA-8F32-EF92B8AEDEA3}"/>
              </a:ext>
            </a:extLst>
          </p:cNvPr>
          <p:cNvSpPr/>
          <p:nvPr/>
        </p:nvSpPr>
        <p:spPr>
          <a:xfrm>
            <a:off x="6170494" y="3792782"/>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13" name="矩形 12">
            <a:extLst>
              <a:ext uri="{FF2B5EF4-FFF2-40B4-BE49-F238E27FC236}">
                <a16:creationId xmlns:a16="http://schemas.microsoft.com/office/drawing/2014/main" id="{66C1390D-C071-4833-9D2E-1B12DA6A7DA6}"/>
              </a:ext>
            </a:extLst>
          </p:cNvPr>
          <p:cNvSpPr/>
          <p:nvPr/>
        </p:nvSpPr>
        <p:spPr>
          <a:xfrm>
            <a:off x="7362624" y="3792782"/>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14" name="矩形 13">
            <a:extLst>
              <a:ext uri="{FF2B5EF4-FFF2-40B4-BE49-F238E27FC236}">
                <a16:creationId xmlns:a16="http://schemas.microsoft.com/office/drawing/2014/main" id="{40D8DE9C-672C-4076-9622-8AEB1924FD91}"/>
              </a:ext>
            </a:extLst>
          </p:cNvPr>
          <p:cNvSpPr/>
          <p:nvPr/>
        </p:nvSpPr>
        <p:spPr>
          <a:xfrm>
            <a:off x="4964050" y="5000021"/>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15" name="矩形 14">
            <a:extLst>
              <a:ext uri="{FF2B5EF4-FFF2-40B4-BE49-F238E27FC236}">
                <a16:creationId xmlns:a16="http://schemas.microsoft.com/office/drawing/2014/main" id="{1C1B4E9F-6D05-4AFD-BFF3-8C1ACD16EF98}"/>
              </a:ext>
            </a:extLst>
          </p:cNvPr>
          <p:cNvSpPr/>
          <p:nvPr/>
        </p:nvSpPr>
        <p:spPr>
          <a:xfrm>
            <a:off x="6163336" y="5012527"/>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16" name="矩形 15">
            <a:extLst>
              <a:ext uri="{FF2B5EF4-FFF2-40B4-BE49-F238E27FC236}">
                <a16:creationId xmlns:a16="http://schemas.microsoft.com/office/drawing/2014/main" id="{841BC7D6-0E1D-46AF-ABA8-600CD70790E2}"/>
              </a:ext>
            </a:extLst>
          </p:cNvPr>
          <p:cNvSpPr/>
          <p:nvPr/>
        </p:nvSpPr>
        <p:spPr>
          <a:xfrm>
            <a:off x="7362623" y="5000021"/>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sp>
        <p:nvSpPr>
          <p:cNvPr id="17" name="矩形 16">
            <a:extLst>
              <a:ext uri="{FF2B5EF4-FFF2-40B4-BE49-F238E27FC236}">
                <a16:creationId xmlns:a16="http://schemas.microsoft.com/office/drawing/2014/main" id="{0197DD81-9D7D-40B7-93DD-1E792941065C}"/>
              </a:ext>
            </a:extLst>
          </p:cNvPr>
          <p:cNvSpPr/>
          <p:nvPr/>
        </p:nvSpPr>
        <p:spPr>
          <a:xfrm>
            <a:off x="4964049" y="6210901"/>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6</a:t>
            </a:r>
            <a:endParaRPr lang="zh-TW" altLang="en-US" dirty="0"/>
          </a:p>
        </p:txBody>
      </p:sp>
      <p:sp>
        <p:nvSpPr>
          <p:cNvPr id="18" name="矩形 17">
            <a:extLst>
              <a:ext uri="{FF2B5EF4-FFF2-40B4-BE49-F238E27FC236}">
                <a16:creationId xmlns:a16="http://schemas.microsoft.com/office/drawing/2014/main" id="{18681E5D-1645-4CD9-8CAD-2446AE72C0E4}"/>
              </a:ext>
            </a:extLst>
          </p:cNvPr>
          <p:cNvSpPr/>
          <p:nvPr/>
        </p:nvSpPr>
        <p:spPr>
          <a:xfrm>
            <a:off x="6170494" y="6210901"/>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7</a:t>
            </a:r>
            <a:endParaRPr lang="zh-TW" altLang="en-US" dirty="0"/>
          </a:p>
        </p:txBody>
      </p:sp>
      <p:sp>
        <p:nvSpPr>
          <p:cNvPr id="19" name="矩形 18">
            <a:extLst>
              <a:ext uri="{FF2B5EF4-FFF2-40B4-BE49-F238E27FC236}">
                <a16:creationId xmlns:a16="http://schemas.microsoft.com/office/drawing/2014/main" id="{3CCADC13-E694-485E-B0F9-7D62278CAEB4}"/>
              </a:ext>
            </a:extLst>
          </p:cNvPr>
          <p:cNvSpPr/>
          <p:nvPr/>
        </p:nvSpPr>
        <p:spPr>
          <a:xfrm>
            <a:off x="7362622" y="6169065"/>
            <a:ext cx="298025" cy="330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8</a:t>
            </a:r>
            <a:endParaRPr lang="zh-TW" altLang="en-US" dirty="0"/>
          </a:p>
        </p:txBody>
      </p:sp>
      <mc:AlternateContent xmlns:mc="http://schemas.openxmlformats.org/markup-compatibility/2006">
        <mc:Choice xmlns:a14="http://schemas.microsoft.com/office/drawing/2010/main" Requires="a14">
          <p:sp>
            <p:nvSpPr>
              <p:cNvPr id="20" name="文字方塊 19">
                <a:extLst>
                  <a:ext uri="{FF2B5EF4-FFF2-40B4-BE49-F238E27FC236}">
                    <a16:creationId xmlns:a16="http://schemas.microsoft.com/office/drawing/2014/main" id="{1A8CAEA0-D5DB-4C61-8CF9-7972233827EA}"/>
                  </a:ext>
                </a:extLst>
              </p:cNvPr>
              <p:cNvSpPr txBox="1"/>
              <p:nvPr/>
            </p:nvSpPr>
            <p:spPr>
              <a:xfrm>
                <a:off x="4684916" y="1571593"/>
                <a:ext cx="2201436" cy="483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lim>
                          </m:limLow>
                        </m:fNa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e>
                      </m:func>
                    </m:oMath>
                  </m:oMathPara>
                </a14:m>
                <a:endParaRPr lang="zh-TW" altLang="en-US" sz="2400" dirty="0"/>
              </a:p>
            </p:txBody>
          </p:sp>
        </mc:Choice>
        <mc:Fallback>
          <p:sp>
            <p:nvSpPr>
              <p:cNvPr id="20" name="文字方塊 19">
                <a:extLst>
                  <a:ext uri="{FF2B5EF4-FFF2-40B4-BE49-F238E27FC236}">
                    <a16:creationId xmlns:a16="http://schemas.microsoft.com/office/drawing/2014/main" id="{1A8CAEA0-D5DB-4C61-8CF9-7972233827EA}"/>
                  </a:ext>
                </a:extLst>
              </p:cNvPr>
              <p:cNvSpPr txBox="1">
                <a:spLocks noRot="1" noChangeAspect="1" noMove="1" noResize="1" noEditPoints="1" noAdjustHandles="1" noChangeArrowheads="1" noChangeShapeType="1" noTextEdit="1"/>
              </p:cNvSpPr>
              <p:nvPr/>
            </p:nvSpPr>
            <p:spPr>
              <a:xfrm>
                <a:off x="4684916" y="1571593"/>
                <a:ext cx="2201436" cy="483209"/>
              </a:xfrm>
              <a:prstGeom prst="rect">
                <a:avLst/>
              </a:prstGeom>
              <a:blipFill>
                <a:blip r:embed="rId6"/>
                <a:stretch>
                  <a:fillRect l="-1662" r="-554" b="-1012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1" name="文字方塊 20">
                <a:extLst>
                  <a:ext uri="{FF2B5EF4-FFF2-40B4-BE49-F238E27FC236}">
                    <a16:creationId xmlns:a16="http://schemas.microsoft.com/office/drawing/2014/main" id="{7EEB1DD0-9AD2-4575-BDCE-C76560CDD5C5}"/>
                  </a:ext>
                </a:extLst>
              </p:cNvPr>
              <p:cNvSpPr txBox="1"/>
              <p:nvPr/>
            </p:nvSpPr>
            <p:spPr>
              <a:xfrm>
                <a:off x="7168248" y="1574273"/>
                <a:ext cx="10656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  </m:t>
                      </m:r>
                      <m:r>
                        <a:rPr lang="en-US" altLang="zh-TW" sz="2400" b="0" i="1" smtClean="0">
                          <a:latin typeface="Cambria Math" panose="02040503050406030204" pitchFamily="18" charset="0"/>
                        </a:rPr>
                        <m:t>𝑅</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𝑥</m:t>
                          </m:r>
                        </m:e>
                      </m:d>
                    </m:oMath>
                  </m:oMathPara>
                </a14:m>
                <a:endParaRPr lang="zh-TW" altLang="en-US" sz="2400" dirty="0"/>
              </a:p>
            </p:txBody>
          </p:sp>
        </mc:Choice>
        <mc:Fallback>
          <p:sp>
            <p:nvSpPr>
              <p:cNvPr id="21" name="文字方塊 20">
                <a:extLst>
                  <a:ext uri="{FF2B5EF4-FFF2-40B4-BE49-F238E27FC236}">
                    <a16:creationId xmlns:a16="http://schemas.microsoft.com/office/drawing/2014/main" id="{7EEB1DD0-9AD2-4575-BDCE-C76560CDD5C5}"/>
                  </a:ext>
                </a:extLst>
              </p:cNvPr>
              <p:cNvSpPr txBox="1">
                <a:spLocks noRot="1" noChangeAspect="1" noMove="1" noResize="1" noEditPoints="1" noAdjustHandles="1" noChangeArrowheads="1" noChangeShapeType="1" noTextEdit="1"/>
              </p:cNvSpPr>
              <p:nvPr/>
            </p:nvSpPr>
            <p:spPr>
              <a:xfrm>
                <a:off x="7168248" y="1574273"/>
                <a:ext cx="1065676" cy="369332"/>
              </a:xfrm>
              <a:prstGeom prst="rect">
                <a:avLst/>
              </a:prstGeom>
              <a:blipFill>
                <a:blip r:embed="rId7"/>
                <a:stretch>
                  <a:fillRect l="-5714" b="-655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2" name="文字方塊 21">
                <a:extLst>
                  <a:ext uri="{FF2B5EF4-FFF2-40B4-BE49-F238E27FC236}">
                    <a16:creationId xmlns:a16="http://schemas.microsoft.com/office/drawing/2014/main" id="{61AF56DD-65DC-419D-BD99-DBBF77B3125D}"/>
                  </a:ext>
                </a:extLst>
              </p:cNvPr>
              <p:cNvSpPr txBox="1"/>
              <p:nvPr/>
            </p:nvSpPr>
            <p:spPr>
              <a:xfrm>
                <a:off x="7217728" y="2141932"/>
                <a:ext cx="1568147"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How likely </a:t>
                </a:r>
                <a14:m>
                  <m:oMath xmlns:m="http://schemas.openxmlformats.org/officeDocument/2006/math">
                    <m:r>
                      <a:rPr lang="en-US" altLang="zh-TW" sz="2400" b="0" i="1" smtClean="0">
                        <a:latin typeface="Cambria Math" panose="02040503050406030204" pitchFamily="18" charset="0"/>
                      </a:rPr>
                      <m:t>𝑥</m:t>
                    </m:r>
                  </m:oMath>
                </a14:m>
                <a:r>
                  <a:rPr lang="zh-TW" altLang="en-US" sz="2400" dirty="0"/>
                  <a:t> </a:t>
                </a:r>
                <a:r>
                  <a:rPr lang="en-US" altLang="zh-TW" sz="2400" dirty="0"/>
                  <a:t>is a digit</a:t>
                </a:r>
                <a:endParaRPr lang="zh-TW" altLang="en-US" sz="2400" dirty="0"/>
              </a:p>
            </p:txBody>
          </p:sp>
        </mc:Choice>
        <mc:Fallback>
          <p:sp>
            <p:nvSpPr>
              <p:cNvPr id="22" name="文字方塊 21">
                <a:extLst>
                  <a:ext uri="{FF2B5EF4-FFF2-40B4-BE49-F238E27FC236}">
                    <a16:creationId xmlns:a16="http://schemas.microsoft.com/office/drawing/2014/main" id="{61AF56DD-65DC-419D-BD99-DBBF77B3125D}"/>
                  </a:ext>
                </a:extLst>
              </p:cNvPr>
              <p:cNvSpPr txBox="1">
                <a:spLocks noRot="1" noChangeAspect="1" noMove="1" noResize="1" noEditPoints="1" noAdjustHandles="1" noChangeArrowheads="1" noChangeShapeType="1" noTextEdit="1"/>
              </p:cNvSpPr>
              <p:nvPr/>
            </p:nvSpPr>
            <p:spPr>
              <a:xfrm>
                <a:off x="7217728" y="2141932"/>
                <a:ext cx="1568147" cy="830997"/>
              </a:xfrm>
              <a:prstGeom prst="rect">
                <a:avLst/>
              </a:prstGeom>
              <a:blipFill>
                <a:blip r:embed="rId8"/>
                <a:stretch>
                  <a:fillRect l="-5814" t="-5797" r="-2326" b="-14493"/>
                </a:stretch>
              </a:blipFill>
            </p:spPr>
            <p:txBody>
              <a:bodyPr/>
              <a:lstStyle/>
              <a:p>
                <a:r>
                  <a:rPr lang="zh-TW" altLang="en-US">
                    <a:noFill/>
                  </a:rPr>
                  <a:t> </a:t>
                </a:r>
              </a:p>
            </p:txBody>
          </p:sp>
        </mc:Fallback>
      </mc:AlternateContent>
      <p:cxnSp>
        <p:nvCxnSpPr>
          <p:cNvPr id="23" name="直線接點 22">
            <a:extLst>
              <a:ext uri="{FF2B5EF4-FFF2-40B4-BE49-F238E27FC236}">
                <a16:creationId xmlns:a16="http://schemas.microsoft.com/office/drawing/2014/main" id="{E6AFFE6B-2F77-4B31-8EDD-1C4B93C56CB3}"/>
              </a:ext>
            </a:extLst>
          </p:cNvPr>
          <p:cNvCxnSpPr>
            <a:cxnSpLocks/>
          </p:cNvCxnSpPr>
          <p:nvPr/>
        </p:nvCxnSpPr>
        <p:spPr>
          <a:xfrm>
            <a:off x="4440568" y="851471"/>
            <a:ext cx="0" cy="65360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FFA99463-F670-42A0-853A-9CAB48C1DAB3}"/>
              </a:ext>
            </a:extLst>
          </p:cNvPr>
          <p:cNvCxnSpPr>
            <a:cxnSpLocks/>
          </p:cNvCxnSpPr>
          <p:nvPr/>
        </p:nvCxnSpPr>
        <p:spPr>
          <a:xfrm flipV="1">
            <a:off x="7583731" y="1943605"/>
            <a:ext cx="5572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804B23D6-890A-4FF2-AB09-CB98729E493E}"/>
              </a:ext>
            </a:extLst>
          </p:cNvPr>
          <p:cNvCxnSpPr>
            <a:cxnSpLocks/>
          </p:cNvCxnSpPr>
          <p:nvPr/>
        </p:nvCxnSpPr>
        <p:spPr>
          <a:xfrm>
            <a:off x="7843307" y="1953130"/>
            <a:ext cx="139445" cy="1983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445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05789D-F182-43DA-8531-639899238DEB}"/>
              </a:ext>
            </a:extLst>
          </p:cNvPr>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89E31708-183F-48EE-9F5D-C15B8D24E8F9}"/>
              </a:ext>
            </a:extLst>
          </p:cNvPr>
          <p:cNvPicPr>
            <a:picLocks noChangeAspect="1"/>
          </p:cNvPicPr>
          <p:nvPr/>
        </p:nvPicPr>
        <p:blipFill>
          <a:blip r:embed="rId2"/>
          <a:stretch>
            <a:fillRect/>
          </a:stretch>
        </p:blipFill>
        <p:spPr>
          <a:xfrm>
            <a:off x="0" y="780092"/>
            <a:ext cx="9144000" cy="4704374"/>
          </a:xfrm>
          <a:prstGeom prst="rect">
            <a:avLst/>
          </a:prstGeom>
        </p:spPr>
      </p:pic>
      <p:sp>
        <p:nvSpPr>
          <p:cNvPr id="5" name="矩形 4">
            <a:extLst>
              <a:ext uri="{FF2B5EF4-FFF2-40B4-BE49-F238E27FC236}">
                <a16:creationId xmlns:a16="http://schemas.microsoft.com/office/drawing/2014/main" id="{9B226BBE-F0B3-4CF1-B89C-223BD570C7FF}"/>
              </a:ext>
            </a:extLst>
          </p:cNvPr>
          <p:cNvSpPr/>
          <p:nvPr/>
        </p:nvSpPr>
        <p:spPr>
          <a:xfrm>
            <a:off x="5646149" y="6176963"/>
            <a:ext cx="3312702" cy="369332"/>
          </a:xfrm>
          <a:prstGeom prst="rect">
            <a:avLst/>
          </a:prstGeom>
        </p:spPr>
        <p:txBody>
          <a:bodyPr wrap="none">
            <a:spAutoFit/>
          </a:bodyPr>
          <a:lstStyle/>
          <a:p>
            <a:r>
              <a:rPr lang="en-US" altLang="zh-TW" dirty="0">
                <a:hlinkClick r:id="rId3"/>
              </a:rPr>
              <a:t>https://arxiv.org/abs/1506.06579</a:t>
            </a:r>
            <a:endParaRPr lang="zh-TW" altLang="en-US" dirty="0"/>
          </a:p>
        </p:txBody>
      </p:sp>
      <p:sp>
        <p:nvSpPr>
          <p:cNvPr id="6" name="文字方塊 5">
            <a:extLst>
              <a:ext uri="{FF2B5EF4-FFF2-40B4-BE49-F238E27FC236}">
                <a16:creationId xmlns:a16="http://schemas.microsoft.com/office/drawing/2014/main" id="{3DB401F5-AEA6-4717-A7F8-9AEAFF2511DE}"/>
              </a:ext>
            </a:extLst>
          </p:cNvPr>
          <p:cNvSpPr txBox="1"/>
          <p:nvPr/>
        </p:nvSpPr>
        <p:spPr>
          <a:xfrm>
            <a:off x="348251" y="5715298"/>
            <a:ext cx="8610600" cy="461665"/>
          </a:xfrm>
          <a:prstGeom prst="rect">
            <a:avLst/>
          </a:prstGeom>
          <a:noFill/>
        </p:spPr>
        <p:txBody>
          <a:bodyPr wrap="square" rtlCol="0">
            <a:spAutoFit/>
          </a:bodyPr>
          <a:lstStyle/>
          <a:p>
            <a:r>
              <a:rPr lang="en-US" altLang="zh-TW" sz="2400" dirty="0"/>
              <a:t>With several regularization terms, and hyperparameter tuning …..</a:t>
            </a:r>
            <a:endParaRPr lang="zh-TW" altLang="en-US" sz="2400" dirty="0"/>
          </a:p>
        </p:txBody>
      </p:sp>
    </p:spTree>
    <p:extLst>
      <p:ext uri="{BB962C8B-B14F-4D97-AF65-F5344CB8AC3E}">
        <p14:creationId xmlns:p14="http://schemas.microsoft.com/office/powerpoint/2010/main" val="427987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951D42-434D-40D6-99E9-84AC1E6D764C}"/>
              </a:ext>
            </a:extLst>
          </p:cNvPr>
          <p:cNvSpPr>
            <a:spLocks noGrp="1"/>
          </p:cNvSpPr>
          <p:nvPr>
            <p:ph type="title"/>
          </p:nvPr>
        </p:nvSpPr>
        <p:spPr/>
        <p:txBody>
          <a:bodyPr/>
          <a:lstStyle/>
          <a:p>
            <a:r>
              <a:rPr lang="en-US" altLang="zh-TW" dirty="0"/>
              <a:t>Constraint from Generator </a:t>
            </a:r>
            <a:endParaRPr lang="zh-TW" altLang="en-US" dirty="0"/>
          </a:p>
        </p:txBody>
      </p:sp>
      <p:sp>
        <p:nvSpPr>
          <p:cNvPr id="3" name="內容版面配置區 2">
            <a:extLst>
              <a:ext uri="{FF2B5EF4-FFF2-40B4-BE49-F238E27FC236}">
                <a16:creationId xmlns:a16="http://schemas.microsoft.com/office/drawing/2014/main" id="{162BFC54-3966-48BA-930C-6FF55A923F96}"/>
              </a:ext>
            </a:extLst>
          </p:cNvPr>
          <p:cNvSpPr>
            <a:spLocks noGrp="1"/>
          </p:cNvSpPr>
          <p:nvPr>
            <p:ph idx="1"/>
          </p:nvPr>
        </p:nvSpPr>
        <p:spPr>
          <a:xfrm>
            <a:off x="660428" y="1817159"/>
            <a:ext cx="7886700" cy="4351338"/>
          </a:xfrm>
        </p:spPr>
        <p:txBody>
          <a:bodyPr/>
          <a:lstStyle/>
          <a:p>
            <a:r>
              <a:rPr lang="en-US" altLang="zh-TW" dirty="0"/>
              <a:t>Training a generator </a:t>
            </a:r>
            <a:endParaRPr lang="zh-TW" altLang="en-US" dirty="0"/>
          </a:p>
        </p:txBody>
      </p:sp>
      <p:grpSp>
        <p:nvGrpSpPr>
          <p:cNvPr id="17" name="群組 16">
            <a:extLst>
              <a:ext uri="{FF2B5EF4-FFF2-40B4-BE49-F238E27FC236}">
                <a16:creationId xmlns:a16="http://schemas.microsoft.com/office/drawing/2014/main" id="{D66647ED-AAB6-47DE-8C6C-FC8687E990D4}"/>
              </a:ext>
            </a:extLst>
          </p:cNvPr>
          <p:cNvGrpSpPr/>
          <p:nvPr/>
        </p:nvGrpSpPr>
        <p:grpSpPr>
          <a:xfrm>
            <a:off x="827480" y="2320392"/>
            <a:ext cx="2206656" cy="1446325"/>
            <a:chOff x="5036604" y="2739750"/>
            <a:chExt cx="2206656" cy="1446325"/>
          </a:xfrm>
        </p:grpSpPr>
        <p:pic>
          <p:nvPicPr>
            <p:cNvPr id="10" name="Picture 8" descr="ãèèãçåçæå°çµæ">
              <a:extLst>
                <a:ext uri="{FF2B5EF4-FFF2-40B4-BE49-F238E27FC236}">
                  <a16:creationId xmlns:a16="http://schemas.microsoft.com/office/drawing/2014/main" id="{13B86503-FCB2-46C9-87FA-68A5AD789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681" y="3006251"/>
              <a:ext cx="876777" cy="5845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ãçãçåçæå°çµæ">
              <a:extLst>
                <a:ext uri="{FF2B5EF4-FFF2-40B4-BE49-F238E27FC236}">
                  <a16:creationId xmlns:a16="http://schemas.microsoft.com/office/drawing/2014/main" id="{AB42EF2D-2E56-4DDD-837F-CF4298A30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950" y="2739750"/>
              <a:ext cx="776151" cy="6746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ç¸éåç">
              <a:extLst>
                <a:ext uri="{FF2B5EF4-FFF2-40B4-BE49-F238E27FC236}">
                  <a16:creationId xmlns:a16="http://schemas.microsoft.com/office/drawing/2014/main" id="{8B78E6B4-6E88-4B64-B258-874D065B4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289935" y="3066738"/>
              <a:ext cx="709740" cy="5535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ãèæ³¥é¦¬ãçåçæå°çµæ">
              <a:extLst>
                <a:ext uri="{FF2B5EF4-FFF2-40B4-BE49-F238E27FC236}">
                  <a16:creationId xmlns:a16="http://schemas.microsoft.com/office/drawing/2014/main" id="{8A0BA584-BD66-45CA-94FD-A315C335BC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64126" y="3232370"/>
              <a:ext cx="676722" cy="714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ãè²ãçåçæå°çµæ">
              <a:extLst>
                <a:ext uri="{FF2B5EF4-FFF2-40B4-BE49-F238E27FC236}">
                  <a16:creationId xmlns:a16="http://schemas.microsoft.com/office/drawing/2014/main" id="{A2206715-FC2E-4A74-8AEF-F32DECA94C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5021" y="3349071"/>
              <a:ext cx="574665" cy="574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ãè²ãçåçæå°çµæ">
              <a:extLst>
                <a:ext uri="{FF2B5EF4-FFF2-40B4-BE49-F238E27FC236}">
                  <a16:creationId xmlns:a16="http://schemas.microsoft.com/office/drawing/2014/main" id="{67A7EA02-5DD2-47E6-9BBD-229231E6C5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5945" y="3531858"/>
              <a:ext cx="700144" cy="654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ç¸éåç">
              <a:extLst>
                <a:ext uri="{FF2B5EF4-FFF2-40B4-BE49-F238E27FC236}">
                  <a16:creationId xmlns:a16="http://schemas.microsoft.com/office/drawing/2014/main" id="{980EF4D9-996A-48F9-80D9-B8006DB3A2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6604" y="3502238"/>
              <a:ext cx="624596" cy="6245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ãç¼ãçåçæå°çµæ">
              <a:extLst>
                <a:ext uri="{FF2B5EF4-FFF2-40B4-BE49-F238E27FC236}">
                  <a16:creationId xmlns:a16="http://schemas.microsoft.com/office/drawing/2014/main" id="{5F4D3077-3F68-4B4A-864D-4B16EF7AA4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8937" y="3561029"/>
              <a:ext cx="764323" cy="50636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矩形: 圓角 17">
            <a:extLst>
              <a:ext uri="{FF2B5EF4-FFF2-40B4-BE49-F238E27FC236}">
                <a16:creationId xmlns:a16="http://schemas.microsoft.com/office/drawing/2014/main" id="{79B25D67-CC9E-4ACC-B46A-0201871ABE00}"/>
              </a:ext>
            </a:extLst>
          </p:cNvPr>
          <p:cNvSpPr/>
          <p:nvPr/>
        </p:nvSpPr>
        <p:spPr>
          <a:xfrm>
            <a:off x="5217327" y="2278664"/>
            <a:ext cx="1662598" cy="1081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Image Generator </a:t>
            </a:r>
            <a:endParaRPr lang="zh-TW" altLang="en-US" sz="2400" dirty="0"/>
          </a:p>
        </p:txBody>
      </p:sp>
      <p:sp>
        <p:nvSpPr>
          <p:cNvPr id="19" name="文字方塊 18">
            <a:extLst>
              <a:ext uri="{FF2B5EF4-FFF2-40B4-BE49-F238E27FC236}">
                <a16:creationId xmlns:a16="http://schemas.microsoft.com/office/drawing/2014/main" id="{DC37B183-11E5-4F83-BF21-63B341E64A2A}"/>
              </a:ext>
            </a:extLst>
          </p:cNvPr>
          <p:cNvSpPr txBox="1"/>
          <p:nvPr/>
        </p:nvSpPr>
        <p:spPr>
          <a:xfrm>
            <a:off x="4900396" y="1819730"/>
            <a:ext cx="2692418" cy="461665"/>
          </a:xfrm>
          <a:prstGeom prst="rect">
            <a:avLst/>
          </a:prstGeom>
          <a:noFill/>
        </p:spPr>
        <p:txBody>
          <a:bodyPr wrap="square" rtlCol="0">
            <a:spAutoFit/>
          </a:bodyPr>
          <a:lstStyle/>
          <a:p>
            <a:r>
              <a:rPr lang="en-US" altLang="zh-TW" sz="2400" dirty="0"/>
              <a:t>(by GAN, VAE, etc.)</a:t>
            </a:r>
            <a:endParaRPr lang="zh-TW" altLang="en-US" sz="2400" dirty="0"/>
          </a:p>
        </p:txBody>
      </p:sp>
      <p:sp>
        <p:nvSpPr>
          <p:cNvPr id="20" name="文字方塊 19">
            <a:extLst>
              <a:ext uri="{FF2B5EF4-FFF2-40B4-BE49-F238E27FC236}">
                <a16:creationId xmlns:a16="http://schemas.microsoft.com/office/drawing/2014/main" id="{2201FC42-E91F-4AE1-8C03-C1C11CAC2717}"/>
              </a:ext>
            </a:extLst>
          </p:cNvPr>
          <p:cNvSpPr txBox="1"/>
          <p:nvPr/>
        </p:nvSpPr>
        <p:spPr>
          <a:xfrm>
            <a:off x="6968359" y="168166"/>
            <a:ext cx="1975944" cy="369332"/>
          </a:xfrm>
          <a:prstGeom prst="rect">
            <a:avLst/>
          </a:prstGeom>
          <a:noFill/>
        </p:spPr>
        <p:txBody>
          <a:bodyPr wrap="square" rtlCol="0">
            <a:spAutoFit/>
          </a:bodyPr>
          <a:lstStyle/>
          <a:p>
            <a:r>
              <a:rPr lang="en-US" altLang="zh-TW" dirty="0"/>
              <a:t>(Simplified Version)</a:t>
            </a:r>
            <a:endParaRPr lang="zh-TW" altLang="en-US" dirty="0"/>
          </a:p>
        </p:txBody>
      </p:sp>
      <p:sp>
        <p:nvSpPr>
          <p:cNvPr id="21" name="矩形 20">
            <a:extLst>
              <a:ext uri="{FF2B5EF4-FFF2-40B4-BE49-F238E27FC236}">
                <a16:creationId xmlns:a16="http://schemas.microsoft.com/office/drawing/2014/main" id="{3796B51C-28A1-49DA-BD41-6336CA7E860A}"/>
              </a:ext>
            </a:extLst>
          </p:cNvPr>
          <p:cNvSpPr/>
          <p:nvPr/>
        </p:nvSpPr>
        <p:spPr>
          <a:xfrm>
            <a:off x="4260320" y="2340409"/>
            <a:ext cx="268142" cy="9582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2" name="文字方塊 21">
                <a:extLst>
                  <a:ext uri="{FF2B5EF4-FFF2-40B4-BE49-F238E27FC236}">
                    <a16:creationId xmlns:a16="http://schemas.microsoft.com/office/drawing/2014/main" id="{AC825583-26E7-4080-BDBA-543214734333}"/>
                  </a:ext>
                </a:extLst>
              </p:cNvPr>
              <p:cNvSpPr txBox="1"/>
              <p:nvPr/>
            </p:nvSpPr>
            <p:spPr>
              <a:xfrm>
                <a:off x="4305196" y="2621099"/>
                <a:ext cx="223266"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p:sp>
            <p:nvSpPr>
              <p:cNvPr id="22" name="文字方塊 21">
                <a:extLst>
                  <a:ext uri="{FF2B5EF4-FFF2-40B4-BE49-F238E27FC236}">
                    <a16:creationId xmlns:a16="http://schemas.microsoft.com/office/drawing/2014/main" id="{AC825583-26E7-4080-BDBA-543214734333}"/>
                  </a:ext>
                </a:extLst>
              </p:cNvPr>
              <p:cNvSpPr txBox="1">
                <a:spLocks noRot="1" noChangeAspect="1" noMove="1" noResize="1" noEditPoints="1" noAdjustHandles="1" noChangeArrowheads="1" noChangeShapeType="1" noTextEdit="1"/>
              </p:cNvSpPr>
              <p:nvPr/>
            </p:nvSpPr>
            <p:spPr>
              <a:xfrm>
                <a:off x="4305196" y="2621099"/>
                <a:ext cx="223266" cy="369332"/>
              </a:xfrm>
              <a:prstGeom prst="rect">
                <a:avLst/>
              </a:prstGeom>
              <a:blipFill>
                <a:blip r:embed="rId11"/>
                <a:stretch>
                  <a:fillRect l="-16216" r="-1621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3" name="矩形 22">
                <a:extLst>
                  <a:ext uri="{FF2B5EF4-FFF2-40B4-BE49-F238E27FC236}">
                    <a16:creationId xmlns:a16="http://schemas.microsoft.com/office/drawing/2014/main" id="{A1F9FF5C-7EE5-4BCE-AC4E-9511B3EF43E5}"/>
                  </a:ext>
                </a:extLst>
              </p:cNvPr>
              <p:cNvSpPr/>
              <p:nvPr/>
            </p:nvSpPr>
            <p:spPr>
              <a:xfrm>
                <a:off x="7557912" y="2298147"/>
                <a:ext cx="1132065" cy="10420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a:t>Image</a:t>
                </a:r>
              </a:p>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p:sp>
            <p:nvSpPr>
              <p:cNvPr id="23" name="矩形 22">
                <a:extLst>
                  <a:ext uri="{FF2B5EF4-FFF2-40B4-BE49-F238E27FC236}">
                    <a16:creationId xmlns:a16="http://schemas.microsoft.com/office/drawing/2014/main" id="{A1F9FF5C-7EE5-4BCE-AC4E-9511B3EF43E5}"/>
                  </a:ext>
                </a:extLst>
              </p:cNvPr>
              <p:cNvSpPr>
                <a:spLocks noRot="1" noChangeAspect="1" noMove="1" noResize="1" noEditPoints="1" noAdjustHandles="1" noChangeArrowheads="1" noChangeShapeType="1" noTextEdit="1"/>
              </p:cNvSpPr>
              <p:nvPr/>
            </p:nvSpPr>
            <p:spPr>
              <a:xfrm>
                <a:off x="7557912" y="2298147"/>
                <a:ext cx="1132065" cy="1042060"/>
              </a:xfrm>
              <a:prstGeom prst="rect">
                <a:avLst/>
              </a:prstGeom>
              <a:blipFill>
                <a:blip r:embed="rId12"/>
                <a:stretch>
                  <a:fillRect l="-1070"/>
                </a:stretch>
              </a:blipFill>
            </p:spPr>
            <p:txBody>
              <a:bodyPr/>
              <a:lstStyle/>
              <a:p>
                <a:r>
                  <a:rPr lang="zh-TW" altLang="en-US">
                    <a:noFill/>
                  </a:rPr>
                  <a:t> </a:t>
                </a:r>
              </a:p>
            </p:txBody>
          </p:sp>
        </mc:Fallback>
      </mc:AlternateContent>
      <p:sp>
        <p:nvSpPr>
          <p:cNvPr id="24" name="文字方塊 23">
            <a:extLst>
              <a:ext uri="{FF2B5EF4-FFF2-40B4-BE49-F238E27FC236}">
                <a16:creationId xmlns:a16="http://schemas.microsoft.com/office/drawing/2014/main" id="{8304D31A-DCFD-42DD-A5AB-FD271FF6BE5E}"/>
              </a:ext>
            </a:extLst>
          </p:cNvPr>
          <p:cNvSpPr txBox="1"/>
          <p:nvPr/>
        </p:nvSpPr>
        <p:spPr>
          <a:xfrm>
            <a:off x="525115" y="3678242"/>
            <a:ext cx="2684673" cy="461665"/>
          </a:xfrm>
          <a:prstGeom prst="rect">
            <a:avLst/>
          </a:prstGeom>
          <a:noFill/>
        </p:spPr>
        <p:txBody>
          <a:bodyPr wrap="square" rtlCol="0">
            <a:spAutoFit/>
          </a:bodyPr>
          <a:lstStyle/>
          <a:p>
            <a:pPr algn="ctr"/>
            <a:r>
              <a:rPr lang="en-US" altLang="zh-TW" sz="2400" dirty="0"/>
              <a:t>Training Examples</a:t>
            </a:r>
            <a:endParaRPr lang="zh-TW" altLang="en-US" sz="2400" dirty="0"/>
          </a:p>
        </p:txBody>
      </p:sp>
      <p:sp>
        <p:nvSpPr>
          <p:cNvPr id="25" name="箭號: 向右 24">
            <a:extLst>
              <a:ext uri="{FF2B5EF4-FFF2-40B4-BE49-F238E27FC236}">
                <a16:creationId xmlns:a16="http://schemas.microsoft.com/office/drawing/2014/main" id="{0F9D34B1-1AF7-40E5-99E7-09C380A7DD92}"/>
              </a:ext>
            </a:extLst>
          </p:cNvPr>
          <p:cNvSpPr/>
          <p:nvPr/>
        </p:nvSpPr>
        <p:spPr>
          <a:xfrm>
            <a:off x="4641549" y="2634511"/>
            <a:ext cx="517694" cy="3693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6" name="箭號: 向右 25">
            <a:extLst>
              <a:ext uri="{FF2B5EF4-FFF2-40B4-BE49-F238E27FC236}">
                <a16:creationId xmlns:a16="http://schemas.microsoft.com/office/drawing/2014/main" id="{85AA1A54-119F-4A63-A5DE-3609D8D532F2}"/>
              </a:ext>
            </a:extLst>
          </p:cNvPr>
          <p:cNvSpPr/>
          <p:nvPr/>
        </p:nvSpPr>
        <p:spPr>
          <a:xfrm>
            <a:off x="6980397" y="2649615"/>
            <a:ext cx="517694" cy="3693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EC4287EB-3C28-4D63-A87C-7EAEE903731A}"/>
              </a:ext>
            </a:extLst>
          </p:cNvPr>
          <p:cNvSpPr txBox="1"/>
          <p:nvPr/>
        </p:nvSpPr>
        <p:spPr>
          <a:xfrm>
            <a:off x="3009283" y="2350143"/>
            <a:ext cx="1287833" cy="830997"/>
          </a:xfrm>
          <a:prstGeom prst="rect">
            <a:avLst/>
          </a:prstGeom>
          <a:noFill/>
        </p:spPr>
        <p:txBody>
          <a:bodyPr wrap="square" rtlCol="0">
            <a:spAutoFit/>
          </a:bodyPr>
          <a:lstStyle/>
          <a:p>
            <a:pPr algn="r"/>
            <a:r>
              <a:rPr lang="en-US" altLang="zh-TW" sz="2400" dirty="0"/>
              <a:t>low-dim </a:t>
            </a:r>
          </a:p>
          <a:p>
            <a:pPr algn="r"/>
            <a:r>
              <a:rPr lang="en-US" altLang="zh-TW" sz="2400" dirty="0"/>
              <a:t>vector</a:t>
            </a:r>
            <a:endParaRPr lang="zh-TW" altLang="en-US" sz="2400" dirty="0"/>
          </a:p>
        </p:txBody>
      </p:sp>
      <mc:AlternateContent xmlns:mc="http://schemas.openxmlformats.org/markup-compatibility/2006">
        <mc:Choice xmlns:a14="http://schemas.microsoft.com/office/drawing/2010/main" Requires="a14">
          <p:sp>
            <p:nvSpPr>
              <p:cNvPr id="28" name="文字方塊 27">
                <a:extLst>
                  <a:ext uri="{FF2B5EF4-FFF2-40B4-BE49-F238E27FC236}">
                    <a16:creationId xmlns:a16="http://schemas.microsoft.com/office/drawing/2014/main" id="{0892ED44-F6A1-448F-AA42-7FC16BA16C6A}"/>
                  </a:ext>
                </a:extLst>
              </p:cNvPr>
              <p:cNvSpPr txBox="1"/>
              <p:nvPr/>
            </p:nvSpPr>
            <p:spPr>
              <a:xfrm>
                <a:off x="1083838" y="4668183"/>
                <a:ext cx="2201436" cy="483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𝑥</m:t>
                              </m:r>
                            </m:lim>
                          </m:limLow>
                        </m:fName>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𝑖</m:t>
                              </m:r>
                            </m:sub>
                          </m:sSub>
                        </m:e>
                      </m:func>
                    </m:oMath>
                  </m:oMathPara>
                </a14:m>
                <a:endParaRPr lang="zh-TW" altLang="en-US" sz="2400" dirty="0"/>
              </a:p>
            </p:txBody>
          </p:sp>
        </mc:Choice>
        <mc:Fallback>
          <p:sp>
            <p:nvSpPr>
              <p:cNvPr id="28" name="文字方塊 27">
                <a:extLst>
                  <a:ext uri="{FF2B5EF4-FFF2-40B4-BE49-F238E27FC236}">
                    <a16:creationId xmlns:a16="http://schemas.microsoft.com/office/drawing/2014/main" id="{0892ED44-F6A1-448F-AA42-7FC16BA16C6A}"/>
                  </a:ext>
                </a:extLst>
              </p:cNvPr>
              <p:cNvSpPr txBox="1">
                <a:spLocks noRot="1" noChangeAspect="1" noMove="1" noResize="1" noEditPoints="1" noAdjustHandles="1" noChangeArrowheads="1" noChangeShapeType="1" noTextEdit="1"/>
              </p:cNvSpPr>
              <p:nvPr/>
            </p:nvSpPr>
            <p:spPr>
              <a:xfrm>
                <a:off x="1083838" y="4668183"/>
                <a:ext cx="2201436" cy="483209"/>
              </a:xfrm>
              <a:prstGeom prst="rect">
                <a:avLst/>
              </a:prstGeom>
              <a:blipFill>
                <a:blip r:embed="rId13"/>
                <a:stretch>
                  <a:fillRect l="-1662" r="-554" b="-10127"/>
                </a:stretch>
              </a:blipFill>
            </p:spPr>
            <p:txBody>
              <a:bodyPr/>
              <a:lstStyle/>
              <a:p>
                <a:r>
                  <a:rPr lang="zh-TW" altLang="en-US">
                    <a:noFill/>
                  </a:rPr>
                  <a:t> </a:t>
                </a:r>
              </a:p>
            </p:txBody>
          </p:sp>
        </mc:Fallback>
      </mc:AlternateContent>
      <p:sp>
        <p:nvSpPr>
          <p:cNvPr id="29" name="矩形: 圓角 28">
            <a:extLst>
              <a:ext uri="{FF2B5EF4-FFF2-40B4-BE49-F238E27FC236}">
                <a16:creationId xmlns:a16="http://schemas.microsoft.com/office/drawing/2014/main" id="{FCA0F485-9D62-40C2-A0FB-7106C6F1B060}"/>
              </a:ext>
            </a:extLst>
          </p:cNvPr>
          <p:cNvSpPr/>
          <p:nvPr/>
        </p:nvSpPr>
        <p:spPr>
          <a:xfrm>
            <a:off x="1731011" y="5362189"/>
            <a:ext cx="1662598" cy="1081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Image Generator </a:t>
            </a:r>
            <a:endParaRPr lang="zh-TW" altLang="en-US" sz="2400" dirty="0"/>
          </a:p>
        </p:txBody>
      </p:sp>
      <p:sp>
        <p:nvSpPr>
          <p:cNvPr id="30" name="矩形 29">
            <a:extLst>
              <a:ext uri="{FF2B5EF4-FFF2-40B4-BE49-F238E27FC236}">
                <a16:creationId xmlns:a16="http://schemas.microsoft.com/office/drawing/2014/main" id="{48784953-BD3E-485F-BA59-6F22841723E7}"/>
              </a:ext>
            </a:extLst>
          </p:cNvPr>
          <p:cNvSpPr/>
          <p:nvPr/>
        </p:nvSpPr>
        <p:spPr>
          <a:xfrm>
            <a:off x="774004" y="5423934"/>
            <a:ext cx="268142" cy="95829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1" name="文字方塊 30">
                <a:extLst>
                  <a:ext uri="{FF2B5EF4-FFF2-40B4-BE49-F238E27FC236}">
                    <a16:creationId xmlns:a16="http://schemas.microsoft.com/office/drawing/2014/main" id="{CE5D90EB-3088-4317-B728-35E142226565}"/>
                  </a:ext>
                </a:extLst>
              </p:cNvPr>
              <p:cNvSpPr txBox="1"/>
              <p:nvPr/>
            </p:nvSpPr>
            <p:spPr>
              <a:xfrm>
                <a:off x="818880" y="5704624"/>
                <a:ext cx="223266"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𝑧</m:t>
                      </m:r>
                    </m:oMath>
                  </m:oMathPara>
                </a14:m>
                <a:endParaRPr lang="zh-TW" altLang="en-US" sz="2400" dirty="0"/>
              </a:p>
            </p:txBody>
          </p:sp>
        </mc:Choice>
        <mc:Fallback>
          <p:sp>
            <p:nvSpPr>
              <p:cNvPr id="31" name="文字方塊 30">
                <a:extLst>
                  <a:ext uri="{FF2B5EF4-FFF2-40B4-BE49-F238E27FC236}">
                    <a16:creationId xmlns:a16="http://schemas.microsoft.com/office/drawing/2014/main" id="{CE5D90EB-3088-4317-B728-35E142226565}"/>
                  </a:ext>
                </a:extLst>
              </p:cNvPr>
              <p:cNvSpPr txBox="1">
                <a:spLocks noRot="1" noChangeAspect="1" noMove="1" noResize="1" noEditPoints="1" noAdjustHandles="1" noChangeArrowheads="1" noChangeShapeType="1" noTextEdit="1"/>
              </p:cNvSpPr>
              <p:nvPr/>
            </p:nvSpPr>
            <p:spPr>
              <a:xfrm>
                <a:off x="818880" y="5704624"/>
                <a:ext cx="223266" cy="369332"/>
              </a:xfrm>
              <a:prstGeom prst="rect">
                <a:avLst/>
              </a:prstGeom>
              <a:blipFill>
                <a:blip r:embed="rId14"/>
                <a:stretch>
                  <a:fillRect l="-16216" r="-1621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2" name="矩形 31">
                <a:extLst>
                  <a:ext uri="{FF2B5EF4-FFF2-40B4-BE49-F238E27FC236}">
                    <a16:creationId xmlns:a16="http://schemas.microsoft.com/office/drawing/2014/main" id="{B45C4E33-694A-427E-8CF0-5D4BA0559361}"/>
                  </a:ext>
                </a:extLst>
              </p:cNvPr>
              <p:cNvSpPr/>
              <p:nvPr/>
            </p:nvSpPr>
            <p:spPr>
              <a:xfrm>
                <a:off x="4071596" y="5381672"/>
                <a:ext cx="1132065" cy="10420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dirty="0"/>
                  <a:t>Image</a:t>
                </a:r>
              </a:p>
              <a:p>
                <a:pPr algn="ct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p:sp>
            <p:nvSpPr>
              <p:cNvPr id="32" name="矩形 31">
                <a:extLst>
                  <a:ext uri="{FF2B5EF4-FFF2-40B4-BE49-F238E27FC236}">
                    <a16:creationId xmlns:a16="http://schemas.microsoft.com/office/drawing/2014/main" id="{B45C4E33-694A-427E-8CF0-5D4BA0559361}"/>
                  </a:ext>
                </a:extLst>
              </p:cNvPr>
              <p:cNvSpPr>
                <a:spLocks noRot="1" noChangeAspect="1" noMove="1" noResize="1" noEditPoints="1" noAdjustHandles="1" noChangeArrowheads="1" noChangeShapeType="1" noTextEdit="1"/>
              </p:cNvSpPr>
              <p:nvPr/>
            </p:nvSpPr>
            <p:spPr>
              <a:xfrm>
                <a:off x="4071596" y="5381672"/>
                <a:ext cx="1132065" cy="1042060"/>
              </a:xfrm>
              <a:prstGeom prst="rect">
                <a:avLst/>
              </a:prstGeom>
              <a:blipFill>
                <a:blip r:embed="rId15"/>
                <a:stretch>
                  <a:fillRect l="-535"/>
                </a:stretch>
              </a:blipFill>
            </p:spPr>
            <p:txBody>
              <a:bodyPr/>
              <a:lstStyle/>
              <a:p>
                <a:r>
                  <a:rPr lang="zh-TW" altLang="en-US">
                    <a:noFill/>
                  </a:rPr>
                  <a:t> </a:t>
                </a:r>
              </a:p>
            </p:txBody>
          </p:sp>
        </mc:Fallback>
      </mc:AlternateContent>
      <p:sp>
        <p:nvSpPr>
          <p:cNvPr id="33" name="箭號: 向右 32">
            <a:extLst>
              <a:ext uri="{FF2B5EF4-FFF2-40B4-BE49-F238E27FC236}">
                <a16:creationId xmlns:a16="http://schemas.microsoft.com/office/drawing/2014/main" id="{BCC7DC20-3122-42C0-9FF1-B078D982D610}"/>
              </a:ext>
            </a:extLst>
          </p:cNvPr>
          <p:cNvSpPr/>
          <p:nvPr/>
        </p:nvSpPr>
        <p:spPr>
          <a:xfrm>
            <a:off x="1155233" y="5718036"/>
            <a:ext cx="517694" cy="3693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4" name="箭號: 向右 33">
            <a:extLst>
              <a:ext uri="{FF2B5EF4-FFF2-40B4-BE49-F238E27FC236}">
                <a16:creationId xmlns:a16="http://schemas.microsoft.com/office/drawing/2014/main" id="{ACABCCD5-8DC8-495C-803D-BD494347B17D}"/>
              </a:ext>
            </a:extLst>
          </p:cNvPr>
          <p:cNvSpPr/>
          <p:nvPr/>
        </p:nvSpPr>
        <p:spPr>
          <a:xfrm>
            <a:off x="3494081" y="5733140"/>
            <a:ext cx="517694" cy="3693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5" name="矩形: 圓角 34">
            <a:extLst>
              <a:ext uri="{FF2B5EF4-FFF2-40B4-BE49-F238E27FC236}">
                <a16:creationId xmlns:a16="http://schemas.microsoft.com/office/drawing/2014/main" id="{40CAF9AB-649C-46F2-9DC3-72AEFAE4C25C}"/>
              </a:ext>
            </a:extLst>
          </p:cNvPr>
          <p:cNvSpPr/>
          <p:nvPr/>
        </p:nvSpPr>
        <p:spPr>
          <a:xfrm>
            <a:off x="5895314" y="5376912"/>
            <a:ext cx="1662598" cy="10817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Image Classifier</a:t>
            </a:r>
            <a:endParaRPr lang="zh-TW" altLang="en-US" sz="2400" dirty="0"/>
          </a:p>
        </p:txBody>
      </p:sp>
      <p:sp>
        <p:nvSpPr>
          <p:cNvPr id="36" name="箭號: 向右 35">
            <a:extLst>
              <a:ext uri="{FF2B5EF4-FFF2-40B4-BE49-F238E27FC236}">
                <a16:creationId xmlns:a16="http://schemas.microsoft.com/office/drawing/2014/main" id="{0C04F9DA-7166-4171-AA6A-BA0DDA010FD1}"/>
              </a:ext>
            </a:extLst>
          </p:cNvPr>
          <p:cNvSpPr/>
          <p:nvPr/>
        </p:nvSpPr>
        <p:spPr>
          <a:xfrm>
            <a:off x="5311224" y="5718036"/>
            <a:ext cx="517694" cy="3693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7" name="箭號: 向右 36">
            <a:extLst>
              <a:ext uri="{FF2B5EF4-FFF2-40B4-BE49-F238E27FC236}">
                <a16:creationId xmlns:a16="http://schemas.microsoft.com/office/drawing/2014/main" id="{944518DC-4F0F-431C-BAA6-9AAFF3B53D34}"/>
              </a:ext>
            </a:extLst>
          </p:cNvPr>
          <p:cNvSpPr/>
          <p:nvPr/>
        </p:nvSpPr>
        <p:spPr>
          <a:xfrm>
            <a:off x="7624308" y="5733140"/>
            <a:ext cx="517694" cy="3693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8" name="文字方塊 37">
                <a:extLst>
                  <a:ext uri="{FF2B5EF4-FFF2-40B4-BE49-F238E27FC236}">
                    <a16:creationId xmlns:a16="http://schemas.microsoft.com/office/drawing/2014/main" id="{2CAA9177-D298-49DD-93AE-25BB86BFE898}"/>
                  </a:ext>
                </a:extLst>
              </p:cNvPr>
              <p:cNvSpPr txBox="1"/>
              <p:nvPr/>
            </p:nvSpPr>
            <p:spPr>
              <a:xfrm>
                <a:off x="8190308" y="5704624"/>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𝑦</m:t>
                      </m:r>
                    </m:oMath>
                  </m:oMathPara>
                </a14:m>
                <a:endParaRPr lang="zh-TW" altLang="en-US" sz="2400" dirty="0"/>
              </a:p>
            </p:txBody>
          </p:sp>
        </mc:Choice>
        <mc:Fallback>
          <p:sp>
            <p:nvSpPr>
              <p:cNvPr id="38" name="文字方塊 37">
                <a:extLst>
                  <a:ext uri="{FF2B5EF4-FFF2-40B4-BE49-F238E27FC236}">
                    <a16:creationId xmlns:a16="http://schemas.microsoft.com/office/drawing/2014/main" id="{2CAA9177-D298-49DD-93AE-25BB86BFE898}"/>
                  </a:ext>
                </a:extLst>
              </p:cNvPr>
              <p:cNvSpPr txBox="1">
                <a:spLocks noRot="1" noChangeAspect="1" noMove="1" noResize="1" noEditPoints="1" noAdjustHandles="1" noChangeArrowheads="1" noChangeShapeType="1" noTextEdit="1"/>
              </p:cNvSpPr>
              <p:nvPr/>
            </p:nvSpPr>
            <p:spPr>
              <a:xfrm>
                <a:off x="8190308" y="5704624"/>
                <a:ext cx="245708" cy="369332"/>
              </a:xfrm>
              <a:prstGeom prst="rect">
                <a:avLst/>
              </a:prstGeom>
              <a:blipFill>
                <a:blip r:embed="rId16"/>
                <a:stretch>
                  <a:fillRect l="-30000" r="-30000" b="-2666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9" name="文字方塊 38">
                <a:extLst>
                  <a:ext uri="{FF2B5EF4-FFF2-40B4-BE49-F238E27FC236}">
                    <a16:creationId xmlns:a16="http://schemas.microsoft.com/office/drawing/2014/main" id="{5498E5EE-6871-4217-A165-DAE7589FFB3D}"/>
                  </a:ext>
                </a:extLst>
              </p:cNvPr>
              <p:cNvSpPr txBox="1"/>
              <p:nvPr/>
            </p:nvSpPr>
            <p:spPr>
              <a:xfrm>
                <a:off x="4055446" y="4667952"/>
                <a:ext cx="2185214" cy="4812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𝑧</m:t>
                          </m:r>
                        </m:e>
                        <m:sup>
                          <m:r>
                            <a:rPr lang="en-US" altLang="zh-TW" sz="2400" b="0" i="1" smtClean="0">
                              <a:latin typeface="Cambria Math" panose="02040503050406030204" pitchFamily="18" charset="0"/>
                            </a:rPr>
                            <m:t>∗</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𝑧</m:t>
                              </m:r>
                            </m:lim>
                          </m:limLow>
                        </m:fName>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e>
                      </m:func>
                    </m:oMath>
                  </m:oMathPara>
                </a14:m>
                <a:endParaRPr lang="zh-TW" altLang="en-US" sz="2400" dirty="0"/>
              </a:p>
            </p:txBody>
          </p:sp>
        </mc:Choice>
        <mc:Fallback>
          <p:sp>
            <p:nvSpPr>
              <p:cNvPr id="39" name="文字方塊 38">
                <a:extLst>
                  <a:ext uri="{FF2B5EF4-FFF2-40B4-BE49-F238E27FC236}">
                    <a16:creationId xmlns:a16="http://schemas.microsoft.com/office/drawing/2014/main" id="{5498E5EE-6871-4217-A165-DAE7589FFB3D}"/>
                  </a:ext>
                </a:extLst>
              </p:cNvPr>
              <p:cNvSpPr txBox="1">
                <a:spLocks noRot="1" noChangeAspect="1" noMove="1" noResize="1" noEditPoints="1" noAdjustHandles="1" noChangeArrowheads="1" noChangeShapeType="1" noTextEdit="1"/>
              </p:cNvSpPr>
              <p:nvPr/>
            </p:nvSpPr>
            <p:spPr>
              <a:xfrm>
                <a:off x="4055446" y="4667952"/>
                <a:ext cx="2185214" cy="481222"/>
              </a:xfrm>
              <a:prstGeom prst="rect">
                <a:avLst/>
              </a:prstGeom>
              <a:blipFill>
                <a:blip r:embed="rId17"/>
                <a:stretch>
                  <a:fillRect l="-1393" r="-557" b="-10127"/>
                </a:stretch>
              </a:blipFill>
            </p:spPr>
            <p:txBody>
              <a:bodyPr/>
              <a:lstStyle/>
              <a:p>
                <a:r>
                  <a:rPr lang="zh-TW" altLang="en-US">
                    <a:noFill/>
                  </a:rPr>
                  <a:t> </a:t>
                </a:r>
              </a:p>
            </p:txBody>
          </p:sp>
        </mc:Fallback>
      </mc:AlternateContent>
      <p:sp>
        <p:nvSpPr>
          <p:cNvPr id="40" name="箭號: 向右 39">
            <a:extLst>
              <a:ext uri="{FF2B5EF4-FFF2-40B4-BE49-F238E27FC236}">
                <a16:creationId xmlns:a16="http://schemas.microsoft.com/office/drawing/2014/main" id="{7DA52840-5BBB-4877-ACB9-42B1C5520101}"/>
              </a:ext>
            </a:extLst>
          </p:cNvPr>
          <p:cNvSpPr/>
          <p:nvPr/>
        </p:nvSpPr>
        <p:spPr>
          <a:xfrm>
            <a:off x="3399254" y="4707588"/>
            <a:ext cx="542212" cy="36933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41" name="文字方塊 40">
                <a:extLst>
                  <a:ext uri="{FF2B5EF4-FFF2-40B4-BE49-F238E27FC236}">
                    <a16:creationId xmlns:a16="http://schemas.microsoft.com/office/drawing/2014/main" id="{063459FB-9A02-4A4D-92C2-A15D44001006}"/>
                  </a:ext>
                </a:extLst>
              </p:cNvPr>
              <p:cNvSpPr txBox="1"/>
              <p:nvPr/>
            </p:nvSpPr>
            <p:spPr>
              <a:xfrm>
                <a:off x="6597766" y="3417286"/>
                <a:ext cx="2764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𝐺</m:t>
                      </m:r>
                    </m:oMath>
                  </m:oMathPara>
                </a14:m>
                <a:endParaRPr lang="zh-TW" altLang="en-US" sz="2400" dirty="0"/>
              </a:p>
            </p:txBody>
          </p:sp>
        </mc:Choice>
        <mc:Fallback>
          <p:sp>
            <p:nvSpPr>
              <p:cNvPr id="41" name="文字方塊 40">
                <a:extLst>
                  <a:ext uri="{FF2B5EF4-FFF2-40B4-BE49-F238E27FC236}">
                    <a16:creationId xmlns:a16="http://schemas.microsoft.com/office/drawing/2014/main" id="{063459FB-9A02-4A4D-92C2-A15D44001006}"/>
                  </a:ext>
                </a:extLst>
              </p:cNvPr>
              <p:cNvSpPr txBox="1">
                <a:spLocks noRot="1" noChangeAspect="1" noMove="1" noResize="1" noEditPoints="1" noAdjustHandles="1" noChangeArrowheads="1" noChangeShapeType="1" noTextEdit="1"/>
              </p:cNvSpPr>
              <p:nvPr/>
            </p:nvSpPr>
            <p:spPr>
              <a:xfrm>
                <a:off x="6597766" y="3417286"/>
                <a:ext cx="276421" cy="369332"/>
              </a:xfrm>
              <a:prstGeom prst="rect">
                <a:avLst/>
              </a:prstGeom>
              <a:blipFill>
                <a:blip r:embed="rId18"/>
                <a:stretch>
                  <a:fillRect l="-23913" r="-21739" b="-666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2" name="文字方塊 41">
                <a:extLst>
                  <a:ext uri="{FF2B5EF4-FFF2-40B4-BE49-F238E27FC236}">
                    <a16:creationId xmlns:a16="http://schemas.microsoft.com/office/drawing/2014/main" id="{0050788A-47FA-42E0-9945-AEBCB1E56036}"/>
                  </a:ext>
                </a:extLst>
              </p:cNvPr>
              <p:cNvSpPr txBox="1"/>
              <p:nvPr/>
            </p:nvSpPr>
            <p:spPr>
              <a:xfrm>
                <a:off x="7513044" y="3415274"/>
                <a:ext cx="12591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r>
                        <a:rPr lang="en-US" altLang="zh-TW" sz="2400" b="0" i="1" smtClean="0">
                          <a:latin typeface="Cambria Math" panose="02040503050406030204" pitchFamily="18" charset="0"/>
                        </a:rPr>
                        <m:t>=</m:t>
                      </m:r>
                      <m:r>
                        <a:rPr lang="en-US" altLang="zh-TW" sz="2400" i="1" smtClean="0">
                          <a:latin typeface="Cambria Math" panose="02040503050406030204" pitchFamily="18" charset="0"/>
                        </a:rPr>
                        <m:t>𝐺</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𝑧</m:t>
                          </m:r>
                        </m:e>
                      </m:d>
                    </m:oMath>
                  </m:oMathPara>
                </a14:m>
                <a:endParaRPr lang="zh-TW" altLang="en-US" sz="2400" dirty="0"/>
              </a:p>
            </p:txBody>
          </p:sp>
        </mc:Choice>
        <mc:Fallback>
          <p:sp>
            <p:nvSpPr>
              <p:cNvPr id="42" name="文字方塊 41">
                <a:extLst>
                  <a:ext uri="{FF2B5EF4-FFF2-40B4-BE49-F238E27FC236}">
                    <a16:creationId xmlns:a16="http://schemas.microsoft.com/office/drawing/2014/main" id="{0050788A-47FA-42E0-9945-AEBCB1E56036}"/>
                  </a:ext>
                </a:extLst>
              </p:cNvPr>
              <p:cNvSpPr txBox="1">
                <a:spLocks noRot="1" noChangeAspect="1" noMove="1" noResize="1" noEditPoints="1" noAdjustHandles="1" noChangeArrowheads="1" noChangeShapeType="1" noTextEdit="1"/>
              </p:cNvSpPr>
              <p:nvPr/>
            </p:nvSpPr>
            <p:spPr>
              <a:xfrm>
                <a:off x="7513044" y="3415274"/>
                <a:ext cx="1259191" cy="369332"/>
              </a:xfrm>
              <a:prstGeom prst="rect">
                <a:avLst/>
              </a:prstGeom>
              <a:blipFill>
                <a:blip r:embed="rId19"/>
                <a:stretch>
                  <a:fillRect l="-2415" b="-655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3" name="文字方塊 42">
                <a:extLst>
                  <a:ext uri="{FF2B5EF4-FFF2-40B4-BE49-F238E27FC236}">
                    <a16:creationId xmlns:a16="http://schemas.microsoft.com/office/drawing/2014/main" id="{A5549F43-5A50-473C-8648-2893DB8E6EE1}"/>
                  </a:ext>
                </a:extLst>
              </p:cNvPr>
              <p:cNvSpPr txBox="1"/>
              <p:nvPr/>
            </p:nvSpPr>
            <p:spPr>
              <a:xfrm>
                <a:off x="7341701" y="4808763"/>
                <a:ext cx="15199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i="1">
                              <a:latin typeface="Cambria Math" panose="02040503050406030204" pitchFamily="18" charset="0"/>
                            </a:rPr>
                            <m:t>∗</m:t>
                          </m:r>
                        </m:sup>
                      </m:sSup>
                      <m:r>
                        <a:rPr lang="en-US" altLang="zh-TW" sz="2400" i="1">
                          <a:latin typeface="Cambria Math" panose="02040503050406030204" pitchFamily="18" charset="0"/>
                        </a:rPr>
                        <m:t>=</m:t>
                      </m:r>
                      <m:r>
                        <a:rPr lang="en-US" altLang="zh-TW" sz="2400" i="1">
                          <a:latin typeface="Cambria Math" panose="02040503050406030204" pitchFamily="18" charset="0"/>
                        </a:rPr>
                        <m:t>𝐺</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𝑧</m:t>
                              </m:r>
                            </m:e>
                            <m:sup>
                              <m:r>
                                <a:rPr lang="en-US" altLang="zh-TW" sz="2400" i="1">
                                  <a:latin typeface="Cambria Math" panose="02040503050406030204" pitchFamily="18" charset="0"/>
                                </a:rPr>
                                <m:t>∗</m:t>
                              </m:r>
                            </m:sup>
                          </m:sSup>
                        </m:e>
                      </m:d>
                    </m:oMath>
                  </m:oMathPara>
                </a14:m>
                <a:endParaRPr lang="zh-TW" altLang="en-US" sz="2400" dirty="0"/>
              </a:p>
            </p:txBody>
          </p:sp>
        </mc:Choice>
        <mc:Fallback>
          <p:sp>
            <p:nvSpPr>
              <p:cNvPr id="43" name="文字方塊 42">
                <a:extLst>
                  <a:ext uri="{FF2B5EF4-FFF2-40B4-BE49-F238E27FC236}">
                    <a16:creationId xmlns:a16="http://schemas.microsoft.com/office/drawing/2014/main" id="{A5549F43-5A50-473C-8648-2893DB8E6EE1}"/>
                  </a:ext>
                </a:extLst>
              </p:cNvPr>
              <p:cNvSpPr txBox="1">
                <a:spLocks noRot="1" noChangeAspect="1" noMove="1" noResize="1" noEditPoints="1" noAdjustHandles="1" noChangeArrowheads="1" noChangeShapeType="1" noTextEdit="1"/>
              </p:cNvSpPr>
              <p:nvPr/>
            </p:nvSpPr>
            <p:spPr>
              <a:xfrm>
                <a:off x="7341701" y="4808763"/>
                <a:ext cx="1519968" cy="369332"/>
              </a:xfrm>
              <a:prstGeom prst="rect">
                <a:avLst/>
              </a:prstGeom>
              <a:blipFill>
                <a:blip r:embed="rId20"/>
                <a:stretch>
                  <a:fillRect l="-2000" b="-6667"/>
                </a:stretch>
              </a:blipFill>
            </p:spPr>
            <p:txBody>
              <a:bodyPr/>
              <a:lstStyle/>
              <a:p>
                <a:r>
                  <a:rPr lang="zh-TW" altLang="en-US">
                    <a:noFill/>
                  </a:rPr>
                  <a:t> </a:t>
                </a:r>
              </a:p>
            </p:txBody>
          </p:sp>
        </mc:Fallback>
      </mc:AlternateContent>
      <p:sp>
        <p:nvSpPr>
          <p:cNvPr id="44" name="文字方塊 43">
            <a:extLst>
              <a:ext uri="{FF2B5EF4-FFF2-40B4-BE49-F238E27FC236}">
                <a16:creationId xmlns:a16="http://schemas.microsoft.com/office/drawing/2014/main" id="{BD0099FA-4F63-430B-B0DC-6ECB3FCBA969}"/>
              </a:ext>
            </a:extLst>
          </p:cNvPr>
          <p:cNvSpPr txBox="1"/>
          <p:nvPr/>
        </p:nvSpPr>
        <p:spPr>
          <a:xfrm>
            <a:off x="6407215" y="4346096"/>
            <a:ext cx="2692418" cy="461665"/>
          </a:xfrm>
          <a:prstGeom prst="rect">
            <a:avLst/>
          </a:prstGeom>
          <a:noFill/>
        </p:spPr>
        <p:txBody>
          <a:bodyPr wrap="square" rtlCol="0">
            <a:spAutoFit/>
          </a:bodyPr>
          <a:lstStyle/>
          <a:p>
            <a:r>
              <a:rPr lang="en-US" altLang="zh-TW" sz="2400" dirty="0"/>
              <a:t>Show image:</a:t>
            </a:r>
            <a:endParaRPr lang="zh-TW" altLang="en-US" sz="2400" dirty="0"/>
          </a:p>
        </p:txBody>
      </p:sp>
      <p:cxnSp>
        <p:nvCxnSpPr>
          <p:cNvPr id="46" name="直線接點 45">
            <a:extLst>
              <a:ext uri="{FF2B5EF4-FFF2-40B4-BE49-F238E27FC236}">
                <a16:creationId xmlns:a16="http://schemas.microsoft.com/office/drawing/2014/main" id="{227AA910-B301-49B8-868D-C0DB1BA0BA61}"/>
              </a:ext>
            </a:extLst>
          </p:cNvPr>
          <p:cNvCxnSpPr/>
          <p:nvPr/>
        </p:nvCxnSpPr>
        <p:spPr>
          <a:xfrm>
            <a:off x="-190333" y="4245785"/>
            <a:ext cx="96637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3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P spid="23" grpId="0" animBg="1"/>
      <p:bldP spid="24" grpId="0"/>
      <p:bldP spid="25" grpId="0" animBg="1"/>
      <p:bldP spid="26" grpId="0" animBg="1"/>
      <p:bldP spid="27" grpId="0"/>
      <p:bldP spid="28" grpId="0"/>
      <p:bldP spid="29" grpId="0" animBg="1"/>
      <p:bldP spid="30" grpId="0" animBg="1"/>
      <p:bldP spid="31" grpId="0"/>
      <p:bldP spid="32" grpId="0" animBg="1"/>
      <p:bldP spid="33" grpId="0" animBg="1"/>
      <p:bldP spid="34" grpId="0" animBg="1"/>
      <p:bldP spid="35" grpId="0" animBg="1"/>
      <p:bldP spid="36" grpId="0" animBg="1"/>
      <p:bldP spid="37" grpId="0" animBg="1"/>
      <p:bldP spid="38" grpId="0"/>
      <p:bldP spid="39" grpId="0"/>
      <p:bldP spid="40" grpId="0" animBg="1"/>
      <p:bldP spid="41" grpId="0"/>
      <p:bldP spid="42"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91D3252-2BF5-444B-9265-D8CF63F268AE}"/>
              </a:ext>
            </a:extLst>
          </p:cNvPr>
          <p:cNvPicPr>
            <a:picLocks noChangeAspect="1"/>
          </p:cNvPicPr>
          <p:nvPr/>
        </p:nvPicPr>
        <p:blipFill>
          <a:blip r:embed="rId2"/>
          <a:stretch>
            <a:fillRect/>
          </a:stretch>
        </p:blipFill>
        <p:spPr>
          <a:xfrm>
            <a:off x="2712400" y="0"/>
            <a:ext cx="6335399" cy="6858000"/>
          </a:xfrm>
          <a:prstGeom prst="rect">
            <a:avLst/>
          </a:prstGeom>
        </p:spPr>
      </p:pic>
      <p:sp>
        <p:nvSpPr>
          <p:cNvPr id="5" name="矩形 4">
            <a:extLst>
              <a:ext uri="{FF2B5EF4-FFF2-40B4-BE49-F238E27FC236}">
                <a16:creationId xmlns:a16="http://schemas.microsoft.com/office/drawing/2014/main" id="{EF6DCFBA-FB07-48AC-9CF3-920454A51CEF}"/>
              </a:ext>
            </a:extLst>
          </p:cNvPr>
          <p:cNvSpPr/>
          <p:nvPr/>
        </p:nvSpPr>
        <p:spPr>
          <a:xfrm>
            <a:off x="312149" y="5847834"/>
            <a:ext cx="2240551" cy="646331"/>
          </a:xfrm>
          <a:prstGeom prst="rect">
            <a:avLst/>
          </a:prstGeom>
        </p:spPr>
        <p:txBody>
          <a:bodyPr wrap="square">
            <a:spAutoFit/>
          </a:bodyPr>
          <a:lstStyle/>
          <a:p>
            <a:r>
              <a:rPr lang="en-US" altLang="zh-TW" dirty="0">
                <a:hlinkClick r:id="rId3"/>
              </a:rPr>
              <a:t>https://arxiv.org/abs/1612.00005</a:t>
            </a:r>
            <a:endParaRPr lang="zh-TW" altLang="en-US" dirty="0"/>
          </a:p>
        </p:txBody>
      </p:sp>
    </p:spTree>
    <p:extLst>
      <p:ext uri="{BB962C8B-B14F-4D97-AF65-F5344CB8AC3E}">
        <p14:creationId xmlns:p14="http://schemas.microsoft.com/office/powerpoint/2010/main" val="3091491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D95352-EEEA-4289-99CB-C4D281AB8295}"/>
              </a:ext>
            </a:extLst>
          </p:cNvPr>
          <p:cNvSpPr>
            <a:spLocks noGrp="1"/>
          </p:cNvSpPr>
          <p:nvPr>
            <p:ph type="ctrTitle"/>
          </p:nvPr>
        </p:nvSpPr>
        <p:spPr/>
        <p:txBody>
          <a:bodyPr/>
          <a:lstStyle/>
          <a:p>
            <a:r>
              <a:rPr lang="en-US" altLang="zh-TW" dirty="0"/>
              <a:t>Using A Model to Explain Another</a:t>
            </a:r>
            <a:endParaRPr lang="zh-TW" altLang="en-US" dirty="0"/>
          </a:p>
        </p:txBody>
      </p:sp>
      <p:sp>
        <p:nvSpPr>
          <p:cNvPr id="4" name="矩形 3">
            <a:extLst>
              <a:ext uri="{FF2B5EF4-FFF2-40B4-BE49-F238E27FC236}">
                <a16:creationId xmlns:a16="http://schemas.microsoft.com/office/drawing/2014/main" id="{38897999-B38E-4944-910D-72F4D0574E3B}"/>
              </a:ext>
            </a:extLst>
          </p:cNvPr>
          <p:cNvSpPr/>
          <p:nvPr/>
        </p:nvSpPr>
        <p:spPr>
          <a:xfrm>
            <a:off x="1983258" y="4341284"/>
            <a:ext cx="658615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TW" sz="2800" dirty="0"/>
              <a:t>Some models are easier to Interpret.</a:t>
            </a:r>
            <a:endParaRPr lang="zh-TW" altLang="en-US" sz="2800" dirty="0"/>
          </a:p>
        </p:txBody>
      </p:sp>
      <p:sp>
        <p:nvSpPr>
          <p:cNvPr id="5" name="矩形 4">
            <a:extLst>
              <a:ext uri="{FF2B5EF4-FFF2-40B4-BE49-F238E27FC236}">
                <a16:creationId xmlns:a16="http://schemas.microsoft.com/office/drawing/2014/main" id="{376BE8EB-4D4B-4E94-8446-0FC26C719274}"/>
              </a:ext>
            </a:extLst>
          </p:cNvPr>
          <p:cNvSpPr/>
          <p:nvPr/>
        </p:nvSpPr>
        <p:spPr>
          <a:xfrm>
            <a:off x="1983258" y="5099165"/>
            <a:ext cx="6586153"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TW" sz="2800" dirty="0"/>
              <a:t>Using interpretable model to mimic uninterpretable models.</a:t>
            </a:r>
            <a:endParaRPr lang="zh-TW" altLang="en-US" sz="2800" dirty="0"/>
          </a:p>
        </p:txBody>
      </p:sp>
    </p:spTree>
    <p:extLst>
      <p:ext uri="{BB962C8B-B14F-4D97-AF65-F5344CB8AC3E}">
        <p14:creationId xmlns:p14="http://schemas.microsoft.com/office/powerpoint/2010/main" val="408943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327F4F-D2B3-4B13-BA08-37DB24ADBFF6}"/>
              </a:ext>
            </a:extLst>
          </p:cNvPr>
          <p:cNvSpPr>
            <a:spLocks noGrp="1"/>
          </p:cNvSpPr>
          <p:nvPr>
            <p:ph type="title"/>
          </p:nvPr>
        </p:nvSpPr>
        <p:spPr/>
        <p:txBody>
          <a:bodyPr/>
          <a:lstStyle/>
          <a:p>
            <a:r>
              <a:rPr lang="en-US" altLang="zh-TW" dirty="0"/>
              <a:t>Why we need Explainable ML?</a:t>
            </a:r>
            <a:endParaRPr lang="zh-TW" altLang="en-US" dirty="0"/>
          </a:p>
        </p:txBody>
      </p:sp>
      <p:sp>
        <p:nvSpPr>
          <p:cNvPr id="3" name="內容版面配置區 2">
            <a:extLst>
              <a:ext uri="{FF2B5EF4-FFF2-40B4-BE49-F238E27FC236}">
                <a16:creationId xmlns:a16="http://schemas.microsoft.com/office/drawing/2014/main" id="{3EA3C5D2-E81A-43F1-A1BF-27D3E084205C}"/>
              </a:ext>
            </a:extLst>
          </p:cNvPr>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用機器來協助判斷履歷</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具體能力？還是性別？</a:t>
            </a:r>
            <a:endParaRPr lang="en-US" altLang="zh-TW" sz="2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用機器來協助判斷犯人是否可以假釋</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具體事證？還是膚色？</a:t>
            </a:r>
            <a:endParaRPr lang="en-US" altLang="zh-TW" sz="2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金融相關的決策常常依法需要提供理由</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為什麼拒絕了這個人的貸款？</a:t>
            </a:r>
            <a:endParaRPr lang="en-US" altLang="zh-TW" sz="2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模型診斷：到底機器學到了甚麼</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不能只看正確率嗎？想想神馬漢斯的故事</a:t>
            </a:r>
            <a:endParaRPr lang="en-US" altLang="zh-TW" sz="28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1777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305BE8-2A5C-4EF5-BB3D-43A463FFC799}"/>
              </a:ext>
            </a:extLst>
          </p:cNvPr>
          <p:cNvSpPr>
            <a:spLocks noGrp="1"/>
          </p:cNvSpPr>
          <p:nvPr>
            <p:ph type="title"/>
          </p:nvPr>
        </p:nvSpPr>
        <p:spPr/>
        <p:txBody>
          <a:bodyPr/>
          <a:lstStyle/>
          <a:p>
            <a:r>
              <a:rPr lang="en-US" altLang="zh-TW" dirty="0"/>
              <a:t>Using a model to explain another</a:t>
            </a:r>
            <a:endParaRPr lang="zh-TW" altLang="en-US" dirty="0"/>
          </a:p>
        </p:txBody>
      </p:sp>
      <p:sp>
        <p:nvSpPr>
          <p:cNvPr id="3" name="內容版面配置區 2">
            <a:extLst>
              <a:ext uri="{FF2B5EF4-FFF2-40B4-BE49-F238E27FC236}">
                <a16:creationId xmlns:a16="http://schemas.microsoft.com/office/drawing/2014/main" id="{AE020B36-5FEC-49BE-8BD5-0F0F15A64870}"/>
              </a:ext>
            </a:extLst>
          </p:cNvPr>
          <p:cNvSpPr>
            <a:spLocks noGrp="1"/>
          </p:cNvSpPr>
          <p:nvPr>
            <p:ph idx="1"/>
          </p:nvPr>
        </p:nvSpPr>
        <p:spPr>
          <a:xfrm>
            <a:off x="628650" y="1825625"/>
            <a:ext cx="7886700" cy="4351338"/>
          </a:xfrm>
        </p:spPr>
        <p:txBody>
          <a:bodyPr>
            <a:normAutofit/>
          </a:bodyPr>
          <a:lstStyle/>
          <a:p>
            <a:r>
              <a:rPr lang="en-US" altLang="zh-TW" sz="2400" dirty="0"/>
              <a:t>Using an interpretable model to mimic the behavior of an uninterpretable model. </a:t>
            </a:r>
            <a:endParaRPr lang="zh-TW" altLang="en-US" sz="2400" dirty="0"/>
          </a:p>
        </p:txBody>
      </p:sp>
      <p:sp>
        <p:nvSpPr>
          <p:cNvPr id="4" name="矩形: 圓角 3">
            <a:extLst>
              <a:ext uri="{FF2B5EF4-FFF2-40B4-BE49-F238E27FC236}">
                <a16:creationId xmlns:a16="http://schemas.microsoft.com/office/drawing/2014/main" id="{5FB05A95-9981-4702-B39D-908AC5AD2176}"/>
              </a:ext>
            </a:extLst>
          </p:cNvPr>
          <p:cNvSpPr/>
          <p:nvPr/>
        </p:nvSpPr>
        <p:spPr>
          <a:xfrm>
            <a:off x="3359931" y="2594675"/>
            <a:ext cx="1853890" cy="121084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Black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Box</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4">
            <a:extLst>
              <a:ext uri="{FF2B5EF4-FFF2-40B4-BE49-F238E27FC236}">
                <a16:creationId xmlns:a16="http://schemas.microsoft.com/office/drawing/2014/main" id="{2FF97275-CBCE-4EF9-97DD-A5FCF32E80F6}"/>
              </a:ext>
            </a:extLst>
          </p:cNvPr>
          <p:cNvSpPr/>
          <p:nvPr/>
        </p:nvSpPr>
        <p:spPr>
          <a:xfrm>
            <a:off x="2931756" y="3763112"/>
            <a:ext cx="286586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(e.g. Neural Network)</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8CC1B0E2-3AF3-40AB-B1EE-9F34EE2421D5}"/>
                  </a:ext>
                </a:extLst>
              </p:cNvPr>
              <p:cNvSpPr txBox="1"/>
              <p:nvPr/>
            </p:nvSpPr>
            <p:spPr>
              <a:xfrm>
                <a:off x="844373" y="3015433"/>
                <a:ext cx="1732013"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p>
                      </m:sSup>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p:sp>
            <p:nvSpPr>
              <p:cNvPr id="6" name="文字方塊 5">
                <a:extLst>
                  <a:ext uri="{FF2B5EF4-FFF2-40B4-BE49-F238E27FC236}">
                    <a16:creationId xmlns:a16="http://schemas.microsoft.com/office/drawing/2014/main" id="{8CC1B0E2-3AF3-40AB-B1EE-9F34EE2421D5}"/>
                  </a:ext>
                </a:extLst>
              </p:cNvPr>
              <p:cNvSpPr txBox="1">
                <a:spLocks noRot="1" noChangeAspect="1" noMove="1" noResize="1" noEditPoints="1" noAdjustHandles="1" noChangeArrowheads="1" noChangeShapeType="1" noTextEdit="1"/>
              </p:cNvSpPr>
              <p:nvPr/>
            </p:nvSpPr>
            <p:spPr>
              <a:xfrm>
                <a:off x="844373" y="3015433"/>
                <a:ext cx="1732013" cy="369332"/>
              </a:xfrm>
              <a:prstGeom prst="rect">
                <a:avLst/>
              </a:prstGeom>
              <a:blipFill>
                <a:blip r:embed="rId2"/>
                <a:stretch>
                  <a:fillRect l="-2113" t="-1667" r="-105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a:extLst>
                  <a:ext uri="{FF2B5EF4-FFF2-40B4-BE49-F238E27FC236}">
                    <a16:creationId xmlns:a16="http://schemas.microsoft.com/office/drawing/2014/main" id="{2E92203D-EC95-404C-B64A-9F0FA14B8433}"/>
                  </a:ext>
                </a:extLst>
              </p:cNvPr>
              <p:cNvSpPr txBox="1"/>
              <p:nvPr/>
            </p:nvSpPr>
            <p:spPr>
              <a:xfrm>
                <a:off x="5978708" y="3036492"/>
                <a:ext cx="1750671"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p>
                      </m:sSup>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p:sp>
            <p:nvSpPr>
              <p:cNvPr id="7" name="文字方塊 6">
                <a:extLst>
                  <a:ext uri="{FF2B5EF4-FFF2-40B4-BE49-F238E27FC236}">
                    <a16:creationId xmlns:a16="http://schemas.microsoft.com/office/drawing/2014/main" id="{2E92203D-EC95-404C-B64A-9F0FA14B8433}"/>
                  </a:ext>
                </a:extLst>
              </p:cNvPr>
              <p:cNvSpPr txBox="1">
                <a:spLocks noRot="1" noChangeAspect="1" noMove="1" noResize="1" noEditPoints="1" noAdjustHandles="1" noChangeArrowheads="1" noChangeShapeType="1" noTextEdit="1"/>
              </p:cNvSpPr>
              <p:nvPr/>
            </p:nvSpPr>
            <p:spPr>
              <a:xfrm>
                <a:off x="5978708" y="3036492"/>
                <a:ext cx="1750671" cy="369332"/>
              </a:xfrm>
              <a:prstGeom prst="rect">
                <a:avLst/>
              </a:prstGeom>
              <a:blipFill>
                <a:blip r:embed="rId3"/>
                <a:stretch>
                  <a:fillRect l="-3833" r="-1045" b="-24590"/>
                </a:stretch>
              </a:blipFill>
            </p:spPr>
            <p:txBody>
              <a:bodyPr/>
              <a:lstStyle/>
              <a:p>
                <a:r>
                  <a:rPr lang="zh-TW" altLang="en-US">
                    <a:noFill/>
                  </a:rPr>
                  <a:t> </a:t>
                </a:r>
              </a:p>
            </p:txBody>
          </p:sp>
        </mc:Fallback>
      </mc:AlternateContent>
      <p:sp>
        <p:nvSpPr>
          <p:cNvPr id="8" name="箭號: 向右 7">
            <a:extLst>
              <a:ext uri="{FF2B5EF4-FFF2-40B4-BE49-F238E27FC236}">
                <a16:creationId xmlns:a16="http://schemas.microsoft.com/office/drawing/2014/main" id="{F9BD1D5C-128F-48A3-A4F1-43FD50BBB261}"/>
              </a:ext>
            </a:extLst>
          </p:cNvPr>
          <p:cNvSpPr/>
          <p:nvPr/>
        </p:nvSpPr>
        <p:spPr>
          <a:xfrm>
            <a:off x="2677996" y="3015433"/>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箭號: 向右 8">
            <a:extLst>
              <a:ext uri="{FF2B5EF4-FFF2-40B4-BE49-F238E27FC236}">
                <a16:creationId xmlns:a16="http://schemas.microsoft.com/office/drawing/2014/main" id="{0B1E65F2-1B22-4DB5-97E7-38B4488E9A3E}"/>
              </a:ext>
            </a:extLst>
          </p:cNvPr>
          <p:cNvSpPr/>
          <p:nvPr/>
        </p:nvSpPr>
        <p:spPr>
          <a:xfrm>
            <a:off x="5304365" y="3015433"/>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0E9264F-19BF-45FE-808F-08B0663ED040}"/>
              </a:ext>
            </a:extLst>
          </p:cNvPr>
          <p:cNvSpPr/>
          <p:nvPr/>
        </p:nvSpPr>
        <p:spPr>
          <a:xfrm>
            <a:off x="3359931" y="4379394"/>
            <a:ext cx="1853890" cy="12108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箭號: 向右 10">
            <a:extLst>
              <a:ext uri="{FF2B5EF4-FFF2-40B4-BE49-F238E27FC236}">
                <a16:creationId xmlns:a16="http://schemas.microsoft.com/office/drawing/2014/main" id="{ECB371A4-92E1-4542-8B4B-310C9B15142D}"/>
              </a:ext>
            </a:extLst>
          </p:cNvPr>
          <p:cNvSpPr/>
          <p:nvPr/>
        </p:nvSpPr>
        <p:spPr>
          <a:xfrm>
            <a:off x="2677996" y="4812668"/>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箭號: 向右 11">
            <a:extLst>
              <a:ext uri="{FF2B5EF4-FFF2-40B4-BE49-F238E27FC236}">
                <a16:creationId xmlns:a16="http://schemas.microsoft.com/office/drawing/2014/main" id="{EB890F02-53A1-486D-B313-888FFE80C3EB}"/>
              </a:ext>
            </a:extLst>
          </p:cNvPr>
          <p:cNvSpPr/>
          <p:nvPr/>
        </p:nvSpPr>
        <p:spPr>
          <a:xfrm>
            <a:off x="5304365" y="4812668"/>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mc:Choice xmlns:a14="http://schemas.microsoft.com/office/drawing/2010/main" Requires="a14">
          <p:sp>
            <p:nvSpPr>
              <p:cNvPr id="13" name="文字方塊 12">
                <a:extLst>
                  <a:ext uri="{FF2B5EF4-FFF2-40B4-BE49-F238E27FC236}">
                    <a16:creationId xmlns:a16="http://schemas.microsoft.com/office/drawing/2014/main" id="{D22E5123-9A17-4743-967C-0313B636338B}"/>
                  </a:ext>
                </a:extLst>
              </p:cNvPr>
              <p:cNvSpPr txBox="1"/>
              <p:nvPr/>
            </p:nvSpPr>
            <p:spPr>
              <a:xfrm>
                <a:off x="855439" y="4776360"/>
                <a:ext cx="1732013"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𝑥</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p>
                      </m:sSup>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p:sp>
            <p:nvSpPr>
              <p:cNvPr id="13" name="文字方塊 12">
                <a:extLst>
                  <a:ext uri="{FF2B5EF4-FFF2-40B4-BE49-F238E27FC236}">
                    <a16:creationId xmlns:a16="http://schemas.microsoft.com/office/drawing/2014/main" id="{D22E5123-9A17-4743-967C-0313B636338B}"/>
                  </a:ext>
                </a:extLst>
              </p:cNvPr>
              <p:cNvSpPr txBox="1">
                <a:spLocks noRot="1" noChangeAspect="1" noMove="1" noResize="1" noEditPoints="1" noAdjustHandles="1" noChangeArrowheads="1" noChangeShapeType="1" noTextEdit="1"/>
              </p:cNvSpPr>
              <p:nvPr/>
            </p:nvSpPr>
            <p:spPr>
              <a:xfrm>
                <a:off x="855439" y="4776360"/>
                <a:ext cx="1732013" cy="369332"/>
              </a:xfrm>
              <a:prstGeom prst="rect">
                <a:avLst/>
              </a:prstGeom>
              <a:blipFill>
                <a:blip r:embed="rId4"/>
                <a:stretch>
                  <a:fillRect l="-1761" t="-1667" r="-105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4" name="文字方塊 13">
                <a:extLst>
                  <a:ext uri="{FF2B5EF4-FFF2-40B4-BE49-F238E27FC236}">
                    <a16:creationId xmlns:a16="http://schemas.microsoft.com/office/drawing/2014/main" id="{01EA51D1-2AF5-4F72-83DF-6228F57E1E30}"/>
                  </a:ext>
                </a:extLst>
              </p:cNvPr>
              <p:cNvSpPr txBox="1"/>
              <p:nvPr/>
            </p:nvSpPr>
            <p:spPr>
              <a:xfrm>
                <a:off x="5958588" y="4905001"/>
                <a:ext cx="1750671"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acc>
                            <m:accPr>
                              <m:chr m:val="̃"/>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𝑦</m:t>
                              </m:r>
                            </m:e>
                          </m:acc>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sup>
                      </m:s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acc>
                            <m:accPr>
                              <m:chr m:val="̃"/>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𝑦</m:t>
                              </m:r>
                            </m:e>
                          </m:acc>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sup>
                      </m:sSup>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acc>
                            <m:accPr>
                              <m:chr m:val="̃"/>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𝑦</m:t>
                              </m:r>
                            </m:e>
                          </m:acc>
                        </m:e>
                        <m:sup>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𝑁</m:t>
                          </m:r>
                        </m:sup>
                      </m:sSup>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p:sp>
            <p:nvSpPr>
              <p:cNvPr id="14" name="文字方塊 13">
                <a:extLst>
                  <a:ext uri="{FF2B5EF4-FFF2-40B4-BE49-F238E27FC236}">
                    <a16:creationId xmlns:a16="http://schemas.microsoft.com/office/drawing/2014/main" id="{01EA51D1-2AF5-4F72-83DF-6228F57E1E30}"/>
                  </a:ext>
                </a:extLst>
              </p:cNvPr>
              <p:cNvSpPr txBox="1">
                <a:spLocks noRot="1" noChangeAspect="1" noMove="1" noResize="1" noEditPoints="1" noAdjustHandles="1" noChangeArrowheads="1" noChangeShapeType="1" noTextEdit="1"/>
              </p:cNvSpPr>
              <p:nvPr/>
            </p:nvSpPr>
            <p:spPr>
              <a:xfrm>
                <a:off x="5958588" y="4905001"/>
                <a:ext cx="1750671" cy="369332"/>
              </a:xfrm>
              <a:prstGeom prst="rect">
                <a:avLst/>
              </a:prstGeom>
              <a:blipFill>
                <a:blip r:embed="rId5"/>
                <a:stretch>
                  <a:fillRect l="-3819" t="-5000" r="-10764" b="-26667"/>
                </a:stretch>
              </a:blipFill>
            </p:spPr>
            <p:txBody>
              <a:bodyPr/>
              <a:lstStyle/>
              <a:p>
                <a:r>
                  <a:rPr lang="zh-TW" altLang="en-US">
                    <a:noFill/>
                  </a:rPr>
                  <a:t> </a:t>
                </a:r>
              </a:p>
            </p:txBody>
          </p:sp>
        </mc:Fallback>
      </mc:AlternateContent>
      <p:sp>
        <p:nvSpPr>
          <p:cNvPr id="15" name="文字方塊 14">
            <a:extLst>
              <a:ext uri="{FF2B5EF4-FFF2-40B4-BE49-F238E27FC236}">
                <a16:creationId xmlns:a16="http://schemas.microsoft.com/office/drawing/2014/main" id="{87DB6807-58A0-4AF7-93CC-E1C4216485B3}"/>
              </a:ext>
            </a:extLst>
          </p:cNvPr>
          <p:cNvSpPr txBox="1"/>
          <p:nvPr/>
        </p:nvSpPr>
        <p:spPr>
          <a:xfrm>
            <a:off x="7486321" y="3800015"/>
            <a:ext cx="154679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as close as possible</a:t>
            </a:r>
            <a:endParaRPr kumimoji="0" lang="zh-TW" altLang="en-US" sz="24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cxnSp>
        <p:nvCxnSpPr>
          <p:cNvPr id="17" name="直線單箭頭接點 16">
            <a:extLst>
              <a:ext uri="{FF2B5EF4-FFF2-40B4-BE49-F238E27FC236}">
                <a16:creationId xmlns:a16="http://schemas.microsoft.com/office/drawing/2014/main" id="{828B7C9F-AFA0-48B7-B4E6-535B0CC98BBA}"/>
              </a:ext>
            </a:extLst>
          </p:cNvPr>
          <p:cNvCxnSpPr>
            <a:cxnSpLocks/>
          </p:cNvCxnSpPr>
          <p:nvPr/>
        </p:nvCxnSpPr>
        <p:spPr>
          <a:xfrm>
            <a:off x="6103759" y="3493450"/>
            <a:ext cx="0" cy="141155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BE55A5F-B0A7-4130-8127-A20515F49B59}"/>
              </a:ext>
            </a:extLst>
          </p:cNvPr>
          <p:cNvCxnSpPr>
            <a:cxnSpLocks/>
          </p:cNvCxnSpPr>
          <p:nvPr/>
        </p:nvCxnSpPr>
        <p:spPr>
          <a:xfrm>
            <a:off x="6534939" y="3493450"/>
            <a:ext cx="0" cy="141155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E1F01876-4BE0-4734-BE49-C76B2F1AB82E}"/>
              </a:ext>
            </a:extLst>
          </p:cNvPr>
          <p:cNvCxnSpPr>
            <a:cxnSpLocks/>
          </p:cNvCxnSpPr>
          <p:nvPr/>
        </p:nvCxnSpPr>
        <p:spPr>
          <a:xfrm>
            <a:off x="7412168" y="3493450"/>
            <a:ext cx="0" cy="141155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文字方塊 19">
                <a:extLst>
                  <a:ext uri="{FF2B5EF4-FFF2-40B4-BE49-F238E27FC236}">
                    <a16:creationId xmlns:a16="http://schemas.microsoft.com/office/drawing/2014/main" id="{FF913CC9-12E6-471C-BA8F-4EDB1B3ACCC8}"/>
                  </a:ext>
                </a:extLst>
              </p:cNvPr>
              <p:cNvSpPr txBox="1"/>
              <p:nvPr/>
            </p:nvSpPr>
            <p:spPr>
              <a:xfrm>
                <a:off x="6670692" y="4064827"/>
                <a:ext cx="646011" cy="369332"/>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p:sp>
            <p:nvSpPr>
              <p:cNvPr id="20" name="文字方塊 19">
                <a:extLst>
                  <a:ext uri="{FF2B5EF4-FFF2-40B4-BE49-F238E27FC236}">
                    <a16:creationId xmlns:a16="http://schemas.microsoft.com/office/drawing/2014/main" id="{FF913CC9-12E6-471C-BA8F-4EDB1B3ACCC8}"/>
                  </a:ext>
                </a:extLst>
              </p:cNvPr>
              <p:cNvSpPr txBox="1">
                <a:spLocks noRot="1" noChangeAspect="1" noMove="1" noResize="1" noEditPoints="1" noAdjustHandles="1" noChangeArrowheads="1" noChangeShapeType="1" noTextEdit="1"/>
              </p:cNvSpPr>
              <p:nvPr/>
            </p:nvSpPr>
            <p:spPr>
              <a:xfrm>
                <a:off x="6670692" y="4064827"/>
                <a:ext cx="646011" cy="369332"/>
              </a:xfrm>
              <a:prstGeom prst="rect">
                <a:avLst/>
              </a:prstGeom>
              <a:blipFill>
                <a:blip r:embed="rId6"/>
                <a:stretch>
                  <a:fillRect l="-2830" r="-2830"/>
                </a:stretch>
              </a:blipFill>
            </p:spPr>
            <p:txBody>
              <a:bodyPr/>
              <a:lstStyle/>
              <a:p>
                <a:r>
                  <a:rPr lang="zh-TW" altLang="en-US">
                    <a:noFill/>
                  </a:rPr>
                  <a:t> </a:t>
                </a:r>
              </a:p>
            </p:txBody>
          </p:sp>
        </mc:Fallback>
      </mc:AlternateContent>
      <p:sp>
        <p:nvSpPr>
          <p:cNvPr id="21" name="文字方塊 20">
            <a:extLst>
              <a:ext uri="{FF2B5EF4-FFF2-40B4-BE49-F238E27FC236}">
                <a16:creationId xmlns:a16="http://schemas.microsoft.com/office/drawing/2014/main" id="{6487D61A-AF38-4DC7-8143-0F61534F4B3B}"/>
              </a:ext>
            </a:extLst>
          </p:cNvPr>
          <p:cNvSpPr txBox="1"/>
          <p:nvPr/>
        </p:nvSpPr>
        <p:spPr>
          <a:xfrm>
            <a:off x="194759" y="5671726"/>
            <a:ext cx="818225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1"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Problem</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en-US" altLang="zh-TW" sz="2800" b="0" i="0" u="none" strike="noStrike" kern="1200" cap="none" spc="0" normalizeH="0" noProof="0" dirty="0">
                <a:ln>
                  <a:noFill/>
                </a:ln>
                <a:solidFill>
                  <a:prstClr val="black"/>
                </a:solidFill>
                <a:effectLst/>
                <a:uLnTx/>
                <a:uFillTx/>
                <a:latin typeface="Calibri" panose="020F0502020204030204"/>
                <a:ea typeface="新細明體" panose="02020500000000000000" pitchFamily="18" charset="-120"/>
                <a:cs typeface="+mn-cs"/>
              </a:rPr>
              <a:t> Linear model cannot mimic neural network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15">
            <a:extLst>
              <a:ext uri="{FF2B5EF4-FFF2-40B4-BE49-F238E27FC236}">
                <a16:creationId xmlns:a16="http://schemas.microsoft.com/office/drawing/2014/main" id="{616BBDEB-8DDF-4985-96FD-0A1E55A8C7A4}"/>
              </a:ext>
            </a:extLst>
          </p:cNvPr>
          <p:cNvSpPr/>
          <p:nvPr/>
        </p:nvSpPr>
        <p:spPr>
          <a:xfrm>
            <a:off x="3464680" y="4574574"/>
            <a:ext cx="1642412" cy="830997"/>
          </a:xfrm>
          <a:prstGeom prst="rect">
            <a:avLst/>
          </a:prstGeom>
        </p:spPr>
        <p:txBody>
          <a:bodyPr wrap="square">
            <a:spAutoFit/>
          </a:bodyPr>
          <a:lstStyle/>
          <a:p>
            <a:pPr lvl="0" algn="ctr">
              <a:defRPr/>
            </a:pPr>
            <a:r>
              <a:rPr lang="en-US" altLang="zh-TW" sz="2400" dirty="0">
                <a:solidFill>
                  <a:prstClr val="black"/>
                </a:solidFill>
              </a:rPr>
              <a:t>Linear</a:t>
            </a:r>
          </a:p>
          <a:p>
            <a:pPr lvl="0" algn="ctr">
              <a:defRPr/>
            </a:pPr>
            <a:r>
              <a:rPr lang="en-US" altLang="zh-TW" sz="2400" dirty="0">
                <a:solidFill>
                  <a:prstClr val="black"/>
                </a:solidFill>
              </a:rPr>
              <a:t>Model</a:t>
            </a:r>
            <a:endParaRPr lang="zh-TW" altLang="en-US" sz="2400" dirty="0">
              <a:solidFill>
                <a:prstClr val="black"/>
              </a:solidFill>
            </a:endParaRPr>
          </a:p>
        </p:txBody>
      </p:sp>
      <p:sp>
        <p:nvSpPr>
          <p:cNvPr id="29" name="文字方塊 28">
            <a:extLst>
              <a:ext uri="{FF2B5EF4-FFF2-40B4-BE49-F238E27FC236}">
                <a16:creationId xmlns:a16="http://schemas.microsoft.com/office/drawing/2014/main" id="{C3E8985A-3534-4AAF-81B2-267A0C41BA87}"/>
              </a:ext>
            </a:extLst>
          </p:cNvPr>
          <p:cNvSpPr txBox="1"/>
          <p:nvPr/>
        </p:nvSpPr>
        <p:spPr>
          <a:xfrm>
            <a:off x="2969895" y="6197760"/>
            <a:ext cx="594371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However, it can mimic</a:t>
            </a:r>
            <a:r>
              <a:rPr kumimoji="0" lang="en-US" altLang="zh-TW" sz="2800" strike="noStrike" kern="1200" cap="none" spc="0" normalizeH="0" noProof="0" dirty="0">
                <a:ln>
                  <a:noFill/>
                </a:ln>
                <a:solidFill>
                  <a:prstClr val="black"/>
                </a:solidFill>
                <a:effectLst/>
                <a:uLnTx/>
                <a:uFillTx/>
                <a:latin typeface="Calibri" panose="020F0502020204030204"/>
                <a:ea typeface="新細明體" panose="02020500000000000000" pitchFamily="18" charset="-120"/>
                <a:cs typeface="+mn-cs"/>
              </a:rPr>
              <a:t> a local region.</a:t>
            </a:r>
            <a:endParaRPr kumimoji="0" lang="zh-TW" altLang="en-US" sz="2800"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2968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2" grpId="0" animBg="1"/>
      <p:bldP spid="13" grpId="0"/>
      <p:bldP spid="14" grpId="0"/>
      <p:bldP spid="15" grpId="0"/>
      <p:bldP spid="20" grpId="0"/>
      <p:bldP spid="21" grpId="0" animBg="1"/>
      <p:bldP spid="16" grpId="0"/>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51A21-8324-4F74-86F5-530FFF1A8398}"/>
              </a:ext>
            </a:extLst>
          </p:cNvPr>
          <p:cNvSpPr>
            <a:spLocks noGrp="1"/>
          </p:cNvSpPr>
          <p:nvPr>
            <p:ph type="title"/>
          </p:nvPr>
        </p:nvSpPr>
        <p:spPr/>
        <p:txBody>
          <a:bodyPr/>
          <a:lstStyle/>
          <a:p>
            <a:r>
              <a:rPr lang="en-US" altLang="zh-TW" dirty="0"/>
              <a:t>Local Interpretable Model-Agnostic Explanations (LIME)</a:t>
            </a:r>
            <a:endParaRPr lang="zh-TW" altLang="en-US" dirty="0"/>
          </a:p>
        </p:txBody>
      </p:sp>
      <p:cxnSp>
        <p:nvCxnSpPr>
          <p:cNvPr id="4" name="直線單箭頭接點 3">
            <a:extLst>
              <a:ext uri="{FF2B5EF4-FFF2-40B4-BE49-F238E27FC236}">
                <a16:creationId xmlns:a16="http://schemas.microsoft.com/office/drawing/2014/main" id="{1065A788-0771-4911-A779-6F050CBD41E0}"/>
              </a:ext>
            </a:extLst>
          </p:cNvPr>
          <p:cNvCxnSpPr>
            <a:cxnSpLocks/>
          </p:cNvCxnSpPr>
          <p:nvPr/>
        </p:nvCxnSpPr>
        <p:spPr>
          <a:xfrm>
            <a:off x="1881595" y="6128621"/>
            <a:ext cx="545719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9118A516-6B64-46D5-B6BB-D73B5EE30FDA}"/>
              </a:ext>
            </a:extLst>
          </p:cNvPr>
          <p:cNvCxnSpPr>
            <a:cxnSpLocks/>
          </p:cNvCxnSpPr>
          <p:nvPr/>
        </p:nvCxnSpPr>
        <p:spPr>
          <a:xfrm flipV="1">
            <a:off x="1881595" y="2776624"/>
            <a:ext cx="0" cy="33519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手繪多邊形: 圖案 5">
            <a:extLst>
              <a:ext uri="{FF2B5EF4-FFF2-40B4-BE49-F238E27FC236}">
                <a16:creationId xmlns:a16="http://schemas.microsoft.com/office/drawing/2014/main" id="{3F1D5C33-2CEA-4887-9EE4-982CB6186F87}"/>
              </a:ext>
            </a:extLst>
          </p:cNvPr>
          <p:cNvSpPr/>
          <p:nvPr/>
        </p:nvSpPr>
        <p:spPr>
          <a:xfrm>
            <a:off x="912509" y="2948804"/>
            <a:ext cx="6997700" cy="3329700"/>
          </a:xfrm>
          <a:custGeom>
            <a:avLst/>
            <a:gdLst>
              <a:gd name="connsiteX0" fmla="*/ 0 w 6997700"/>
              <a:gd name="connsiteY0" fmla="*/ 3012200 h 3329700"/>
              <a:gd name="connsiteX1" fmla="*/ 1498600 w 6997700"/>
              <a:gd name="connsiteY1" fmla="*/ 167400 h 3329700"/>
              <a:gd name="connsiteX2" fmla="*/ 2514600 w 6997700"/>
              <a:gd name="connsiteY2" fmla="*/ 421400 h 3329700"/>
              <a:gd name="connsiteX3" fmla="*/ 2933700 w 6997700"/>
              <a:gd name="connsiteY3" fmla="*/ 1158000 h 3329700"/>
              <a:gd name="connsiteX4" fmla="*/ 3238500 w 6997700"/>
              <a:gd name="connsiteY4" fmla="*/ 1513600 h 3329700"/>
              <a:gd name="connsiteX5" fmla="*/ 3568700 w 6997700"/>
              <a:gd name="connsiteY5" fmla="*/ 1450100 h 3329700"/>
              <a:gd name="connsiteX6" fmla="*/ 3708400 w 6997700"/>
              <a:gd name="connsiteY6" fmla="*/ 1754900 h 3329700"/>
              <a:gd name="connsiteX7" fmla="*/ 3835400 w 6997700"/>
              <a:gd name="connsiteY7" fmla="*/ 1958100 h 3329700"/>
              <a:gd name="connsiteX8" fmla="*/ 4368800 w 6997700"/>
              <a:gd name="connsiteY8" fmla="*/ 2542300 h 3329700"/>
              <a:gd name="connsiteX9" fmla="*/ 4699000 w 6997700"/>
              <a:gd name="connsiteY9" fmla="*/ 2885200 h 3329700"/>
              <a:gd name="connsiteX10" fmla="*/ 5219700 w 6997700"/>
              <a:gd name="connsiteY10" fmla="*/ 2199400 h 3329700"/>
              <a:gd name="connsiteX11" fmla="*/ 5892800 w 6997700"/>
              <a:gd name="connsiteY11" fmla="*/ 2237500 h 3329700"/>
              <a:gd name="connsiteX12" fmla="*/ 6997700 w 6997700"/>
              <a:gd name="connsiteY12" fmla="*/ 3329700 h 332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7700" h="3329700">
                <a:moveTo>
                  <a:pt x="0" y="3012200"/>
                </a:moveTo>
                <a:cubicBezTo>
                  <a:pt x="539750" y="1805700"/>
                  <a:pt x="1079500" y="599200"/>
                  <a:pt x="1498600" y="167400"/>
                </a:cubicBezTo>
                <a:cubicBezTo>
                  <a:pt x="1917700" y="-264400"/>
                  <a:pt x="2275417" y="256300"/>
                  <a:pt x="2514600" y="421400"/>
                </a:cubicBezTo>
                <a:cubicBezTo>
                  <a:pt x="2753783" y="586500"/>
                  <a:pt x="2813050" y="975967"/>
                  <a:pt x="2933700" y="1158000"/>
                </a:cubicBezTo>
                <a:cubicBezTo>
                  <a:pt x="3054350" y="1340033"/>
                  <a:pt x="3132667" y="1464917"/>
                  <a:pt x="3238500" y="1513600"/>
                </a:cubicBezTo>
                <a:cubicBezTo>
                  <a:pt x="3344333" y="1562283"/>
                  <a:pt x="3490383" y="1409883"/>
                  <a:pt x="3568700" y="1450100"/>
                </a:cubicBezTo>
                <a:cubicBezTo>
                  <a:pt x="3647017" y="1490317"/>
                  <a:pt x="3663950" y="1670233"/>
                  <a:pt x="3708400" y="1754900"/>
                </a:cubicBezTo>
                <a:cubicBezTo>
                  <a:pt x="3752850" y="1839567"/>
                  <a:pt x="3725333" y="1826867"/>
                  <a:pt x="3835400" y="1958100"/>
                </a:cubicBezTo>
                <a:cubicBezTo>
                  <a:pt x="3945467" y="2089333"/>
                  <a:pt x="4224867" y="2387783"/>
                  <a:pt x="4368800" y="2542300"/>
                </a:cubicBezTo>
                <a:cubicBezTo>
                  <a:pt x="4512733" y="2696817"/>
                  <a:pt x="4557183" y="2942350"/>
                  <a:pt x="4699000" y="2885200"/>
                </a:cubicBezTo>
                <a:cubicBezTo>
                  <a:pt x="4840817" y="2828050"/>
                  <a:pt x="5020733" y="2307350"/>
                  <a:pt x="5219700" y="2199400"/>
                </a:cubicBezTo>
                <a:cubicBezTo>
                  <a:pt x="5418667" y="2091450"/>
                  <a:pt x="5596467" y="2049117"/>
                  <a:pt x="5892800" y="2237500"/>
                </a:cubicBezTo>
                <a:cubicBezTo>
                  <a:pt x="6189133" y="2425883"/>
                  <a:pt x="6593416" y="2877791"/>
                  <a:pt x="6997700" y="3329700"/>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4EDCF6BB-0CD9-4B21-9032-34DC9DDAC4C5}"/>
              </a:ext>
            </a:extLst>
          </p:cNvPr>
          <p:cNvSpPr txBox="1"/>
          <p:nvPr/>
        </p:nvSpPr>
        <p:spPr>
          <a:xfrm>
            <a:off x="32903" y="5088576"/>
            <a:ext cx="1098547" cy="830997"/>
          </a:xfrm>
          <a:prstGeom prst="rect">
            <a:avLst/>
          </a:prstGeom>
          <a:noFill/>
        </p:spPr>
        <p:txBody>
          <a:bodyPr wrap="square" rtlCol="0">
            <a:spAutoFit/>
          </a:bodyPr>
          <a:lstStyle/>
          <a:p>
            <a:pPr algn="ctr"/>
            <a:r>
              <a:rPr lang="en-US" altLang="zh-TW" sz="2400" dirty="0"/>
              <a:t>Black </a:t>
            </a:r>
          </a:p>
          <a:p>
            <a:pPr algn="ctr"/>
            <a:r>
              <a:rPr lang="en-US" altLang="zh-TW" sz="2400" dirty="0"/>
              <a:t>Box</a:t>
            </a:r>
            <a:endParaRPr lang="zh-TW" altLang="en-US" sz="2400" dirty="0"/>
          </a:p>
        </p:txBody>
      </p:sp>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0E64BFF6-2D45-4866-8A69-346CAA026997}"/>
                  </a:ext>
                </a:extLst>
              </p:cNvPr>
              <p:cNvSpPr txBox="1"/>
              <p:nvPr/>
            </p:nvSpPr>
            <p:spPr>
              <a:xfrm>
                <a:off x="7412094" y="5919573"/>
                <a:ext cx="24173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p:sp>
            <p:nvSpPr>
              <p:cNvPr id="8" name="文字方塊 7">
                <a:extLst>
                  <a:ext uri="{FF2B5EF4-FFF2-40B4-BE49-F238E27FC236}">
                    <a16:creationId xmlns:a16="http://schemas.microsoft.com/office/drawing/2014/main" id="{0E64BFF6-2D45-4866-8A69-346CAA026997}"/>
                  </a:ext>
                </a:extLst>
              </p:cNvPr>
              <p:cNvSpPr txBox="1">
                <a:spLocks noRot="1" noChangeAspect="1" noMove="1" noResize="1" noEditPoints="1" noAdjustHandles="1" noChangeArrowheads="1" noChangeShapeType="1" noTextEdit="1"/>
              </p:cNvSpPr>
              <p:nvPr/>
            </p:nvSpPr>
            <p:spPr>
              <a:xfrm>
                <a:off x="7412094" y="5919573"/>
                <a:ext cx="241733" cy="369332"/>
              </a:xfrm>
              <a:prstGeom prst="rect">
                <a:avLst/>
              </a:prstGeom>
              <a:blipFill>
                <a:blip r:embed="rId2"/>
                <a:stretch>
                  <a:fillRect l="-17500" r="-1250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文字方塊 8">
                <a:extLst>
                  <a:ext uri="{FF2B5EF4-FFF2-40B4-BE49-F238E27FC236}">
                    <a16:creationId xmlns:a16="http://schemas.microsoft.com/office/drawing/2014/main" id="{7D471A10-87E6-4C5E-8BCD-5BB81696173C}"/>
                  </a:ext>
                </a:extLst>
              </p:cNvPr>
              <p:cNvSpPr txBox="1"/>
              <p:nvPr/>
            </p:nvSpPr>
            <p:spPr>
              <a:xfrm>
                <a:off x="1758741" y="2349594"/>
                <a:ext cx="245708"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𝑦</m:t>
                      </m:r>
                    </m:oMath>
                  </m:oMathPara>
                </a14:m>
                <a:endParaRPr lang="zh-TW" altLang="en-US" sz="2400" dirty="0"/>
              </a:p>
            </p:txBody>
          </p:sp>
        </mc:Choice>
        <mc:Fallback>
          <p:sp>
            <p:nvSpPr>
              <p:cNvPr id="9" name="文字方塊 8">
                <a:extLst>
                  <a:ext uri="{FF2B5EF4-FFF2-40B4-BE49-F238E27FC236}">
                    <a16:creationId xmlns:a16="http://schemas.microsoft.com/office/drawing/2014/main" id="{7D471A10-87E6-4C5E-8BCD-5BB81696173C}"/>
                  </a:ext>
                </a:extLst>
              </p:cNvPr>
              <p:cNvSpPr txBox="1">
                <a:spLocks noRot="1" noChangeAspect="1" noMove="1" noResize="1" noEditPoints="1" noAdjustHandles="1" noChangeArrowheads="1" noChangeShapeType="1" noTextEdit="1"/>
              </p:cNvSpPr>
              <p:nvPr/>
            </p:nvSpPr>
            <p:spPr>
              <a:xfrm>
                <a:off x="1758741" y="2349594"/>
                <a:ext cx="245708" cy="369332"/>
              </a:xfrm>
              <a:prstGeom prst="rect">
                <a:avLst/>
              </a:prstGeom>
              <a:blipFill>
                <a:blip r:embed="rId3"/>
                <a:stretch>
                  <a:fillRect l="-30000" r="-30000" b="-24590"/>
                </a:stretch>
              </a:blipFill>
            </p:spPr>
            <p:txBody>
              <a:bodyPr/>
              <a:lstStyle/>
              <a:p>
                <a:r>
                  <a:rPr lang="zh-TW" altLang="en-US">
                    <a:noFill/>
                  </a:rPr>
                  <a:t> </a:t>
                </a:r>
              </a:p>
            </p:txBody>
          </p:sp>
        </mc:Fallback>
      </mc:AlternateContent>
      <p:sp>
        <p:nvSpPr>
          <p:cNvPr id="10" name="橢圓 9">
            <a:extLst>
              <a:ext uri="{FF2B5EF4-FFF2-40B4-BE49-F238E27FC236}">
                <a16:creationId xmlns:a16="http://schemas.microsoft.com/office/drawing/2014/main" id="{A1AEBB05-F6FB-4B35-9A81-199704ABD241}"/>
              </a:ext>
            </a:extLst>
          </p:cNvPr>
          <p:cNvSpPr/>
          <p:nvPr/>
        </p:nvSpPr>
        <p:spPr>
          <a:xfrm>
            <a:off x="4046415" y="6034041"/>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cxnSp>
        <p:nvCxnSpPr>
          <p:cNvPr id="12" name="直線接點 11">
            <a:extLst>
              <a:ext uri="{FF2B5EF4-FFF2-40B4-BE49-F238E27FC236}">
                <a16:creationId xmlns:a16="http://schemas.microsoft.com/office/drawing/2014/main" id="{785856C5-4B7E-442A-8EE5-27F4A0064A35}"/>
              </a:ext>
            </a:extLst>
          </p:cNvPr>
          <p:cNvCxnSpPr>
            <a:cxnSpLocks/>
            <a:stCxn id="6" idx="4"/>
          </p:cNvCxnSpPr>
          <p:nvPr/>
        </p:nvCxnSpPr>
        <p:spPr>
          <a:xfrm>
            <a:off x="4151009" y="4462404"/>
            <a:ext cx="11293" cy="157163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357C929E-B39C-4DC9-BB4A-90901F1128D9}"/>
              </a:ext>
            </a:extLst>
          </p:cNvPr>
          <p:cNvSpPr txBox="1"/>
          <p:nvPr/>
        </p:nvSpPr>
        <p:spPr>
          <a:xfrm>
            <a:off x="4989859" y="1690838"/>
            <a:ext cx="3124196" cy="830997"/>
          </a:xfrm>
          <a:prstGeom prst="rect">
            <a:avLst/>
          </a:prstGeom>
          <a:noFill/>
        </p:spPr>
        <p:txBody>
          <a:bodyPr wrap="square" rtlCol="0">
            <a:spAutoFit/>
          </a:bodyPr>
          <a:lstStyle/>
          <a:p>
            <a:r>
              <a:rPr lang="en-US" altLang="zh-TW" sz="2400" dirty="0"/>
              <a:t>1. Given a data point you want to explain </a:t>
            </a:r>
            <a:endParaRPr lang="zh-TW" altLang="en-US" sz="2400" dirty="0"/>
          </a:p>
        </p:txBody>
      </p:sp>
      <p:sp>
        <p:nvSpPr>
          <p:cNvPr id="15" name="文字方塊 14">
            <a:extLst>
              <a:ext uri="{FF2B5EF4-FFF2-40B4-BE49-F238E27FC236}">
                <a16:creationId xmlns:a16="http://schemas.microsoft.com/office/drawing/2014/main" id="{4E3C784E-D02A-49FC-950A-3CDB9E2A3BD9}"/>
              </a:ext>
            </a:extLst>
          </p:cNvPr>
          <p:cNvSpPr txBox="1"/>
          <p:nvPr/>
        </p:nvSpPr>
        <p:spPr>
          <a:xfrm>
            <a:off x="5016496" y="2588649"/>
            <a:ext cx="3124196" cy="461665"/>
          </a:xfrm>
          <a:prstGeom prst="rect">
            <a:avLst/>
          </a:prstGeom>
          <a:noFill/>
        </p:spPr>
        <p:txBody>
          <a:bodyPr wrap="square" rtlCol="0">
            <a:spAutoFit/>
          </a:bodyPr>
          <a:lstStyle/>
          <a:p>
            <a:r>
              <a:rPr lang="en-US" altLang="zh-TW" sz="2400" dirty="0"/>
              <a:t>2. Sample at the nearby </a:t>
            </a:r>
            <a:endParaRPr lang="zh-TW" altLang="en-US" sz="2400" dirty="0"/>
          </a:p>
        </p:txBody>
      </p:sp>
      <p:sp>
        <p:nvSpPr>
          <p:cNvPr id="16" name="文字方塊 15">
            <a:extLst>
              <a:ext uri="{FF2B5EF4-FFF2-40B4-BE49-F238E27FC236}">
                <a16:creationId xmlns:a16="http://schemas.microsoft.com/office/drawing/2014/main" id="{E6C0BE26-D2CE-453E-A7FA-6892FE7A48D0}"/>
              </a:ext>
            </a:extLst>
          </p:cNvPr>
          <p:cNvSpPr txBox="1"/>
          <p:nvPr/>
        </p:nvSpPr>
        <p:spPr>
          <a:xfrm>
            <a:off x="5016495" y="3078689"/>
            <a:ext cx="3815109" cy="830997"/>
          </a:xfrm>
          <a:prstGeom prst="rect">
            <a:avLst/>
          </a:prstGeom>
          <a:noFill/>
        </p:spPr>
        <p:txBody>
          <a:bodyPr wrap="square" rtlCol="0">
            <a:spAutoFit/>
          </a:bodyPr>
          <a:lstStyle/>
          <a:p>
            <a:r>
              <a:rPr lang="en-US" altLang="zh-TW" sz="2400" dirty="0"/>
              <a:t>3. Fit with linear model (or other interpretable models) </a:t>
            </a:r>
            <a:endParaRPr lang="zh-TW" altLang="en-US" sz="2400" dirty="0"/>
          </a:p>
        </p:txBody>
      </p:sp>
      <p:sp>
        <p:nvSpPr>
          <p:cNvPr id="17" name="文字方塊 16">
            <a:extLst>
              <a:ext uri="{FF2B5EF4-FFF2-40B4-BE49-F238E27FC236}">
                <a16:creationId xmlns:a16="http://schemas.microsoft.com/office/drawing/2014/main" id="{543B303F-A076-46DA-A7C0-C3B3428CAA6C}"/>
              </a:ext>
            </a:extLst>
          </p:cNvPr>
          <p:cNvSpPr txBox="1"/>
          <p:nvPr/>
        </p:nvSpPr>
        <p:spPr>
          <a:xfrm>
            <a:off x="5004987" y="3908245"/>
            <a:ext cx="3815109" cy="461665"/>
          </a:xfrm>
          <a:prstGeom prst="rect">
            <a:avLst/>
          </a:prstGeom>
          <a:noFill/>
        </p:spPr>
        <p:txBody>
          <a:bodyPr wrap="square" rtlCol="0">
            <a:spAutoFit/>
          </a:bodyPr>
          <a:lstStyle/>
          <a:p>
            <a:r>
              <a:rPr lang="en-US" altLang="zh-TW" sz="2400" dirty="0"/>
              <a:t>4. Interpret the linear model</a:t>
            </a:r>
            <a:endParaRPr lang="zh-TW" altLang="en-US" sz="2400" dirty="0"/>
          </a:p>
        </p:txBody>
      </p:sp>
      <p:sp>
        <p:nvSpPr>
          <p:cNvPr id="20" name="橢圓 19">
            <a:extLst>
              <a:ext uri="{FF2B5EF4-FFF2-40B4-BE49-F238E27FC236}">
                <a16:creationId xmlns:a16="http://schemas.microsoft.com/office/drawing/2014/main" id="{C076803D-721F-4FEF-8285-DDBC5D555DE5}"/>
              </a:ext>
            </a:extLst>
          </p:cNvPr>
          <p:cNvSpPr/>
          <p:nvPr/>
        </p:nvSpPr>
        <p:spPr>
          <a:xfrm>
            <a:off x="3623526" y="6012734"/>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93FE25BA-5A64-4448-A5CA-B601FF1B2EA3}"/>
              </a:ext>
            </a:extLst>
          </p:cNvPr>
          <p:cNvSpPr/>
          <p:nvPr/>
        </p:nvSpPr>
        <p:spPr>
          <a:xfrm>
            <a:off x="4444496" y="6012734"/>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EEF750BE-7837-48DC-A7D4-B528CA652A46}"/>
              </a:ext>
            </a:extLst>
          </p:cNvPr>
          <p:cNvSpPr/>
          <p:nvPr/>
        </p:nvSpPr>
        <p:spPr>
          <a:xfrm>
            <a:off x="3235881" y="6008842"/>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C63067F0-5911-4EBC-AF8B-078075C54291}"/>
              </a:ext>
            </a:extLst>
          </p:cNvPr>
          <p:cNvSpPr/>
          <p:nvPr/>
        </p:nvSpPr>
        <p:spPr>
          <a:xfrm>
            <a:off x="4821940" y="6042967"/>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C5993462-7835-4955-AC8B-D84194DA04D0}"/>
              </a:ext>
            </a:extLst>
          </p:cNvPr>
          <p:cNvSpPr/>
          <p:nvPr/>
        </p:nvSpPr>
        <p:spPr>
          <a:xfrm>
            <a:off x="4065123" y="4364386"/>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5" name="直線接點 24">
            <a:extLst>
              <a:ext uri="{FF2B5EF4-FFF2-40B4-BE49-F238E27FC236}">
                <a16:creationId xmlns:a16="http://schemas.microsoft.com/office/drawing/2014/main" id="{F5A20FA4-FC2C-4205-9813-BAF71E9B6F33}"/>
              </a:ext>
            </a:extLst>
          </p:cNvPr>
          <p:cNvCxnSpPr>
            <a:cxnSpLocks/>
          </p:cNvCxnSpPr>
          <p:nvPr/>
        </p:nvCxnSpPr>
        <p:spPr>
          <a:xfrm>
            <a:off x="3699236" y="3800281"/>
            <a:ext cx="15744" cy="219114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a16="http://schemas.microsoft.com/office/drawing/2014/main" id="{00BD75A7-5E31-443A-8CA9-5F2E4D8A5F63}"/>
              </a:ext>
            </a:extLst>
          </p:cNvPr>
          <p:cNvSpPr/>
          <p:nvPr/>
        </p:nvSpPr>
        <p:spPr>
          <a:xfrm>
            <a:off x="3617108" y="3766364"/>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8" name="直線接點 27">
            <a:extLst>
              <a:ext uri="{FF2B5EF4-FFF2-40B4-BE49-F238E27FC236}">
                <a16:creationId xmlns:a16="http://schemas.microsoft.com/office/drawing/2014/main" id="{F24555CE-CB68-4619-8801-BFDE7029DAD8}"/>
              </a:ext>
            </a:extLst>
          </p:cNvPr>
          <p:cNvCxnSpPr>
            <a:cxnSpLocks/>
          </p:cNvCxnSpPr>
          <p:nvPr/>
        </p:nvCxnSpPr>
        <p:spPr>
          <a:xfrm>
            <a:off x="3305007" y="3274924"/>
            <a:ext cx="19825" cy="275911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01C8564C-AB51-4FC6-8A18-414ED1E9F2EE}"/>
              </a:ext>
            </a:extLst>
          </p:cNvPr>
          <p:cNvCxnSpPr>
            <a:cxnSpLocks/>
          </p:cNvCxnSpPr>
          <p:nvPr/>
        </p:nvCxnSpPr>
        <p:spPr>
          <a:xfrm>
            <a:off x="4499649" y="4407122"/>
            <a:ext cx="38040" cy="162691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D9665B9E-9242-4387-99CF-ADD9A272B1C2}"/>
              </a:ext>
            </a:extLst>
          </p:cNvPr>
          <p:cNvCxnSpPr>
            <a:cxnSpLocks/>
          </p:cNvCxnSpPr>
          <p:nvPr/>
        </p:nvCxnSpPr>
        <p:spPr>
          <a:xfrm>
            <a:off x="4905420" y="5109811"/>
            <a:ext cx="21610" cy="92423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4" name="橢圓 33">
            <a:extLst>
              <a:ext uri="{FF2B5EF4-FFF2-40B4-BE49-F238E27FC236}">
                <a16:creationId xmlns:a16="http://schemas.microsoft.com/office/drawing/2014/main" id="{B8F8A6D1-6317-43FD-952D-8C6CBBE7EA86}"/>
              </a:ext>
            </a:extLst>
          </p:cNvPr>
          <p:cNvSpPr/>
          <p:nvPr/>
        </p:nvSpPr>
        <p:spPr>
          <a:xfrm>
            <a:off x="3235881" y="3217194"/>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7706839B-39A9-48EB-BFE9-3CAAB061EAA4}"/>
              </a:ext>
            </a:extLst>
          </p:cNvPr>
          <p:cNvSpPr/>
          <p:nvPr/>
        </p:nvSpPr>
        <p:spPr>
          <a:xfrm>
            <a:off x="4430191" y="4300769"/>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6" name="橢圓 35">
            <a:extLst>
              <a:ext uri="{FF2B5EF4-FFF2-40B4-BE49-F238E27FC236}">
                <a16:creationId xmlns:a16="http://schemas.microsoft.com/office/drawing/2014/main" id="{5F7DA08C-BA77-4BE4-A425-BD6EEA5CAD2C}"/>
              </a:ext>
            </a:extLst>
          </p:cNvPr>
          <p:cNvSpPr/>
          <p:nvPr/>
        </p:nvSpPr>
        <p:spPr>
          <a:xfrm>
            <a:off x="4821940" y="5004261"/>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38" name="直線接點 37">
            <a:extLst>
              <a:ext uri="{FF2B5EF4-FFF2-40B4-BE49-F238E27FC236}">
                <a16:creationId xmlns:a16="http://schemas.microsoft.com/office/drawing/2014/main" id="{31B99F31-5651-43BB-ABE8-640AF3BC67F0}"/>
              </a:ext>
            </a:extLst>
          </p:cNvPr>
          <p:cNvCxnSpPr/>
          <p:nvPr/>
        </p:nvCxnSpPr>
        <p:spPr>
          <a:xfrm>
            <a:off x="2208295" y="2310847"/>
            <a:ext cx="3810000" cy="37704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矩形 39">
            <a:extLst>
              <a:ext uri="{FF2B5EF4-FFF2-40B4-BE49-F238E27FC236}">
                <a16:creationId xmlns:a16="http://schemas.microsoft.com/office/drawing/2014/main" id="{B83A007F-CFCF-4076-8788-C6AFF6FB27D7}"/>
              </a:ext>
            </a:extLst>
          </p:cNvPr>
          <p:cNvSpPr/>
          <p:nvPr/>
        </p:nvSpPr>
        <p:spPr>
          <a:xfrm>
            <a:off x="5023126" y="2652130"/>
            <a:ext cx="3124197" cy="388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852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P spid="17" grpId="0"/>
      <p:bldP spid="20" grpId="0" animBg="1"/>
      <p:bldP spid="21" grpId="0" animBg="1"/>
      <p:bldP spid="22" grpId="0" animBg="1"/>
      <p:bldP spid="23" grpId="0" animBg="1"/>
      <p:bldP spid="24" grpId="0" animBg="1"/>
      <p:bldP spid="26" grpId="0" animBg="1"/>
      <p:bldP spid="34" grpId="0" animBg="1"/>
      <p:bldP spid="35" grpId="0" animBg="1"/>
      <p:bldP spid="36"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251A21-8324-4F74-86F5-530FFF1A8398}"/>
              </a:ext>
            </a:extLst>
          </p:cNvPr>
          <p:cNvSpPr>
            <a:spLocks noGrp="1"/>
          </p:cNvSpPr>
          <p:nvPr>
            <p:ph type="title"/>
          </p:nvPr>
        </p:nvSpPr>
        <p:spPr/>
        <p:txBody>
          <a:bodyPr/>
          <a:lstStyle/>
          <a:p>
            <a:r>
              <a:rPr lang="en-US" altLang="zh-TW" dirty="0"/>
              <a:t>Local Interpretable Model-Agnostic Explanations (LIME)</a:t>
            </a:r>
            <a:endParaRPr lang="zh-TW" altLang="en-US" dirty="0"/>
          </a:p>
        </p:txBody>
      </p:sp>
      <p:cxnSp>
        <p:nvCxnSpPr>
          <p:cNvPr id="4" name="直線單箭頭接點 3">
            <a:extLst>
              <a:ext uri="{FF2B5EF4-FFF2-40B4-BE49-F238E27FC236}">
                <a16:creationId xmlns:a16="http://schemas.microsoft.com/office/drawing/2014/main" id="{1065A788-0771-4911-A779-6F050CBD41E0}"/>
              </a:ext>
            </a:extLst>
          </p:cNvPr>
          <p:cNvCxnSpPr>
            <a:cxnSpLocks/>
          </p:cNvCxnSpPr>
          <p:nvPr/>
        </p:nvCxnSpPr>
        <p:spPr>
          <a:xfrm>
            <a:off x="1881595" y="6128621"/>
            <a:ext cx="545719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9118A516-6B64-46D5-B6BB-D73B5EE30FDA}"/>
              </a:ext>
            </a:extLst>
          </p:cNvPr>
          <p:cNvCxnSpPr>
            <a:cxnSpLocks/>
          </p:cNvCxnSpPr>
          <p:nvPr/>
        </p:nvCxnSpPr>
        <p:spPr>
          <a:xfrm flipV="1">
            <a:off x="1881595" y="2776624"/>
            <a:ext cx="0" cy="33519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手繪多邊形: 圖案 5">
            <a:extLst>
              <a:ext uri="{FF2B5EF4-FFF2-40B4-BE49-F238E27FC236}">
                <a16:creationId xmlns:a16="http://schemas.microsoft.com/office/drawing/2014/main" id="{3F1D5C33-2CEA-4887-9EE4-982CB6186F87}"/>
              </a:ext>
            </a:extLst>
          </p:cNvPr>
          <p:cNvSpPr/>
          <p:nvPr/>
        </p:nvSpPr>
        <p:spPr>
          <a:xfrm>
            <a:off x="912509" y="2948804"/>
            <a:ext cx="6997700" cy="3329700"/>
          </a:xfrm>
          <a:custGeom>
            <a:avLst/>
            <a:gdLst>
              <a:gd name="connsiteX0" fmla="*/ 0 w 6997700"/>
              <a:gd name="connsiteY0" fmla="*/ 3012200 h 3329700"/>
              <a:gd name="connsiteX1" fmla="*/ 1498600 w 6997700"/>
              <a:gd name="connsiteY1" fmla="*/ 167400 h 3329700"/>
              <a:gd name="connsiteX2" fmla="*/ 2514600 w 6997700"/>
              <a:gd name="connsiteY2" fmla="*/ 421400 h 3329700"/>
              <a:gd name="connsiteX3" fmla="*/ 2933700 w 6997700"/>
              <a:gd name="connsiteY3" fmla="*/ 1158000 h 3329700"/>
              <a:gd name="connsiteX4" fmla="*/ 3238500 w 6997700"/>
              <a:gd name="connsiteY4" fmla="*/ 1513600 h 3329700"/>
              <a:gd name="connsiteX5" fmla="*/ 3568700 w 6997700"/>
              <a:gd name="connsiteY5" fmla="*/ 1450100 h 3329700"/>
              <a:gd name="connsiteX6" fmla="*/ 3708400 w 6997700"/>
              <a:gd name="connsiteY6" fmla="*/ 1754900 h 3329700"/>
              <a:gd name="connsiteX7" fmla="*/ 3835400 w 6997700"/>
              <a:gd name="connsiteY7" fmla="*/ 1958100 h 3329700"/>
              <a:gd name="connsiteX8" fmla="*/ 4368800 w 6997700"/>
              <a:gd name="connsiteY8" fmla="*/ 2542300 h 3329700"/>
              <a:gd name="connsiteX9" fmla="*/ 4699000 w 6997700"/>
              <a:gd name="connsiteY9" fmla="*/ 2885200 h 3329700"/>
              <a:gd name="connsiteX10" fmla="*/ 5219700 w 6997700"/>
              <a:gd name="connsiteY10" fmla="*/ 2199400 h 3329700"/>
              <a:gd name="connsiteX11" fmla="*/ 5892800 w 6997700"/>
              <a:gd name="connsiteY11" fmla="*/ 2237500 h 3329700"/>
              <a:gd name="connsiteX12" fmla="*/ 6997700 w 6997700"/>
              <a:gd name="connsiteY12" fmla="*/ 3329700 h 332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7700" h="3329700">
                <a:moveTo>
                  <a:pt x="0" y="3012200"/>
                </a:moveTo>
                <a:cubicBezTo>
                  <a:pt x="539750" y="1805700"/>
                  <a:pt x="1079500" y="599200"/>
                  <a:pt x="1498600" y="167400"/>
                </a:cubicBezTo>
                <a:cubicBezTo>
                  <a:pt x="1917700" y="-264400"/>
                  <a:pt x="2275417" y="256300"/>
                  <a:pt x="2514600" y="421400"/>
                </a:cubicBezTo>
                <a:cubicBezTo>
                  <a:pt x="2753783" y="586500"/>
                  <a:pt x="2813050" y="975967"/>
                  <a:pt x="2933700" y="1158000"/>
                </a:cubicBezTo>
                <a:cubicBezTo>
                  <a:pt x="3054350" y="1340033"/>
                  <a:pt x="3132667" y="1464917"/>
                  <a:pt x="3238500" y="1513600"/>
                </a:cubicBezTo>
                <a:cubicBezTo>
                  <a:pt x="3344333" y="1562283"/>
                  <a:pt x="3490383" y="1409883"/>
                  <a:pt x="3568700" y="1450100"/>
                </a:cubicBezTo>
                <a:cubicBezTo>
                  <a:pt x="3647017" y="1490317"/>
                  <a:pt x="3663950" y="1670233"/>
                  <a:pt x="3708400" y="1754900"/>
                </a:cubicBezTo>
                <a:cubicBezTo>
                  <a:pt x="3752850" y="1839567"/>
                  <a:pt x="3725333" y="1826867"/>
                  <a:pt x="3835400" y="1958100"/>
                </a:cubicBezTo>
                <a:cubicBezTo>
                  <a:pt x="3945467" y="2089333"/>
                  <a:pt x="4224867" y="2387783"/>
                  <a:pt x="4368800" y="2542300"/>
                </a:cubicBezTo>
                <a:cubicBezTo>
                  <a:pt x="4512733" y="2696817"/>
                  <a:pt x="4557183" y="2942350"/>
                  <a:pt x="4699000" y="2885200"/>
                </a:cubicBezTo>
                <a:cubicBezTo>
                  <a:pt x="4840817" y="2828050"/>
                  <a:pt x="5020733" y="2307350"/>
                  <a:pt x="5219700" y="2199400"/>
                </a:cubicBezTo>
                <a:cubicBezTo>
                  <a:pt x="5418667" y="2091450"/>
                  <a:pt x="5596467" y="2049117"/>
                  <a:pt x="5892800" y="2237500"/>
                </a:cubicBezTo>
                <a:cubicBezTo>
                  <a:pt x="6189133" y="2425883"/>
                  <a:pt x="6593416" y="2877791"/>
                  <a:pt x="6997700" y="3329700"/>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0E64BFF6-2D45-4866-8A69-346CAA026997}"/>
                  </a:ext>
                </a:extLst>
              </p:cNvPr>
              <p:cNvSpPr txBox="1"/>
              <p:nvPr/>
            </p:nvSpPr>
            <p:spPr>
              <a:xfrm>
                <a:off x="7412094" y="5919573"/>
                <a:ext cx="24173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p:sp>
            <p:nvSpPr>
              <p:cNvPr id="8" name="文字方塊 7">
                <a:extLst>
                  <a:ext uri="{FF2B5EF4-FFF2-40B4-BE49-F238E27FC236}">
                    <a16:creationId xmlns:a16="http://schemas.microsoft.com/office/drawing/2014/main" id="{0E64BFF6-2D45-4866-8A69-346CAA026997}"/>
                  </a:ext>
                </a:extLst>
              </p:cNvPr>
              <p:cNvSpPr txBox="1">
                <a:spLocks noRot="1" noChangeAspect="1" noMove="1" noResize="1" noEditPoints="1" noAdjustHandles="1" noChangeArrowheads="1" noChangeShapeType="1" noTextEdit="1"/>
              </p:cNvSpPr>
              <p:nvPr/>
            </p:nvSpPr>
            <p:spPr>
              <a:xfrm>
                <a:off x="7412094" y="5919573"/>
                <a:ext cx="241733" cy="369332"/>
              </a:xfrm>
              <a:prstGeom prst="rect">
                <a:avLst/>
              </a:prstGeom>
              <a:blipFill>
                <a:blip r:embed="rId2"/>
                <a:stretch>
                  <a:fillRect l="-17500" r="-1250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文字方塊 8">
                <a:extLst>
                  <a:ext uri="{FF2B5EF4-FFF2-40B4-BE49-F238E27FC236}">
                    <a16:creationId xmlns:a16="http://schemas.microsoft.com/office/drawing/2014/main" id="{7D471A10-87E6-4C5E-8BCD-5BB81696173C}"/>
                  </a:ext>
                </a:extLst>
              </p:cNvPr>
              <p:cNvSpPr txBox="1"/>
              <p:nvPr/>
            </p:nvSpPr>
            <p:spPr>
              <a:xfrm>
                <a:off x="1758741" y="2349594"/>
                <a:ext cx="245708"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𝑦</m:t>
                      </m:r>
                    </m:oMath>
                  </m:oMathPara>
                </a14:m>
                <a:endParaRPr lang="zh-TW" altLang="en-US" sz="2400" dirty="0"/>
              </a:p>
            </p:txBody>
          </p:sp>
        </mc:Choice>
        <mc:Fallback>
          <p:sp>
            <p:nvSpPr>
              <p:cNvPr id="9" name="文字方塊 8">
                <a:extLst>
                  <a:ext uri="{FF2B5EF4-FFF2-40B4-BE49-F238E27FC236}">
                    <a16:creationId xmlns:a16="http://schemas.microsoft.com/office/drawing/2014/main" id="{7D471A10-87E6-4C5E-8BCD-5BB81696173C}"/>
                  </a:ext>
                </a:extLst>
              </p:cNvPr>
              <p:cNvSpPr txBox="1">
                <a:spLocks noRot="1" noChangeAspect="1" noMove="1" noResize="1" noEditPoints="1" noAdjustHandles="1" noChangeArrowheads="1" noChangeShapeType="1" noTextEdit="1"/>
              </p:cNvSpPr>
              <p:nvPr/>
            </p:nvSpPr>
            <p:spPr>
              <a:xfrm>
                <a:off x="1758741" y="2349594"/>
                <a:ext cx="245708" cy="369332"/>
              </a:xfrm>
              <a:prstGeom prst="rect">
                <a:avLst/>
              </a:prstGeom>
              <a:blipFill>
                <a:blip r:embed="rId3"/>
                <a:stretch>
                  <a:fillRect l="-30000" r="-30000" b="-24590"/>
                </a:stretch>
              </a:blipFill>
            </p:spPr>
            <p:txBody>
              <a:bodyPr/>
              <a:lstStyle/>
              <a:p>
                <a:r>
                  <a:rPr lang="zh-TW" altLang="en-US">
                    <a:noFill/>
                  </a:rPr>
                  <a:t> </a:t>
                </a:r>
              </a:p>
            </p:txBody>
          </p:sp>
        </mc:Fallback>
      </mc:AlternateContent>
      <p:sp>
        <p:nvSpPr>
          <p:cNvPr id="10" name="橢圓 9">
            <a:extLst>
              <a:ext uri="{FF2B5EF4-FFF2-40B4-BE49-F238E27FC236}">
                <a16:creationId xmlns:a16="http://schemas.microsoft.com/office/drawing/2014/main" id="{A1AEBB05-F6FB-4B35-9A81-199704ABD241}"/>
              </a:ext>
            </a:extLst>
          </p:cNvPr>
          <p:cNvSpPr/>
          <p:nvPr/>
        </p:nvSpPr>
        <p:spPr>
          <a:xfrm>
            <a:off x="4046415" y="6034041"/>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cxnSp>
        <p:nvCxnSpPr>
          <p:cNvPr id="12" name="直線接點 11">
            <a:extLst>
              <a:ext uri="{FF2B5EF4-FFF2-40B4-BE49-F238E27FC236}">
                <a16:creationId xmlns:a16="http://schemas.microsoft.com/office/drawing/2014/main" id="{785856C5-4B7E-442A-8EE5-27F4A0064A35}"/>
              </a:ext>
            </a:extLst>
          </p:cNvPr>
          <p:cNvCxnSpPr>
            <a:cxnSpLocks/>
            <a:stCxn id="6" idx="4"/>
          </p:cNvCxnSpPr>
          <p:nvPr/>
        </p:nvCxnSpPr>
        <p:spPr>
          <a:xfrm>
            <a:off x="4151009" y="4462404"/>
            <a:ext cx="11293" cy="157163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0" name="橢圓 19">
            <a:extLst>
              <a:ext uri="{FF2B5EF4-FFF2-40B4-BE49-F238E27FC236}">
                <a16:creationId xmlns:a16="http://schemas.microsoft.com/office/drawing/2014/main" id="{C076803D-721F-4FEF-8285-DDBC5D555DE5}"/>
              </a:ext>
            </a:extLst>
          </p:cNvPr>
          <p:cNvSpPr/>
          <p:nvPr/>
        </p:nvSpPr>
        <p:spPr>
          <a:xfrm>
            <a:off x="2094446" y="6047075"/>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2" name="橢圓 21">
            <a:extLst>
              <a:ext uri="{FF2B5EF4-FFF2-40B4-BE49-F238E27FC236}">
                <a16:creationId xmlns:a16="http://schemas.microsoft.com/office/drawing/2014/main" id="{EEF750BE-7837-48DC-A7D4-B528CA652A46}"/>
              </a:ext>
            </a:extLst>
          </p:cNvPr>
          <p:cNvSpPr/>
          <p:nvPr/>
        </p:nvSpPr>
        <p:spPr>
          <a:xfrm>
            <a:off x="1258817" y="6047075"/>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3" name="橢圓 22">
            <a:extLst>
              <a:ext uri="{FF2B5EF4-FFF2-40B4-BE49-F238E27FC236}">
                <a16:creationId xmlns:a16="http://schemas.microsoft.com/office/drawing/2014/main" id="{C63067F0-5911-4EBC-AF8B-078075C54291}"/>
              </a:ext>
            </a:extLst>
          </p:cNvPr>
          <p:cNvSpPr/>
          <p:nvPr/>
        </p:nvSpPr>
        <p:spPr>
          <a:xfrm>
            <a:off x="6822499" y="6033268"/>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C5993462-7835-4955-AC8B-D84194DA04D0}"/>
              </a:ext>
            </a:extLst>
          </p:cNvPr>
          <p:cNvSpPr/>
          <p:nvPr/>
        </p:nvSpPr>
        <p:spPr>
          <a:xfrm>
            <a:off x="4065123" y="4364386"/>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5" name="直線接點 24">
            <a:extLst>
              <a:ext uri="{FF2B5EF4-FFF2-40B4-BE49-F238E27FC236}">
                <a16:creationId xmlns:a16="http://schemas.microsoft.com/office/drawing/2014/main" id="{F5A20FA4-FC2C-4205-9813-BAF71E9B6F33}"/>
              </a:ext>
            </a:extLst>
          </p:cNvPr>
          <p:cNvCxnSpPr>
            <a:cxnSpLocks/>
          </p:cNvCxnSpPr>
          <p:nvPr/>
        </p:nvCxnSpPr>
        <p:spPr>
          <a:xfrm>
            <a:off x="2177168" y="3510454"/>
            <a:ext cx="18229" cy="253705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6" name="橢圓 25">
            <a:extLst>
              <a:ext uri="{FF2B5EF4-FFF2-40B4-BE49-F238E27FC236}">
                <a16:creationId xmlns:a16="http://schemas.microsoft.com/office/drawing/2014/main" id="{00BD75A7-5E31-443A-8CA9-5F2E4D8A5F63}"/>
              </a:ext>
            </a:extLst>
          </p:cNvPr>
          <p:cNvSpPr/>
          <p:nvPr/>
        </p:nvSpPr>
        <p:spPr>
          <a:xfrm>
            <a:off x="2073790" y="3372778"/>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28" name="直線接點 27">
            <a:extLst>
              <a:ext uri="{FF2B5EF4-FFF2-40B4-BE49-F238E27FC236}">
                <a16:creationId xmlns:a16="http://schemas.microsoft.com/office/drawing/2014/main" id="{F24555CE-CB68-4619-8801-BFDE7029DAD8}"/>
              </a:ext>
            </a:extLst>
          </p:cNvPr>
          <p:cNvCxnSpPr>
            <a:cxnSpLocks/>
          </p:cNvCxnSpPr>
          <p:nvPr/>
        </p:nvCxnSpPr>
        <p:spPr>
          <a:xfrm>
            <a:off x="1310778" y="5061763"/>
            <a:ext cx="7451" cy="103693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01C8564C-AB51-4FC6-8A18-414ED1E9F2EE}"/>
              </a:ext>
            </a:extLst>
          </p:cNvPr>
          <p:cNvCxnSpPr>
            <a:cxnSpLocks/>
          </p:cNvCxnSpPr>
          <p:nvPr/>
        </p:nvCxnSpPr>
        <p:spPr>
          <a:xfrm>
            <a:off x="6901488" y="5309344"/>
            <a:ext cx="17058" cy="729528"/>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D9665B9E-9242-4387-99CF-ADD9A272B1C2}"/>
              </a:ext>
            </a:extLst>
          </p:cNvPr>
          <p:cNvCxnSpPr>
            <a:cxnSpLocks/>
          </p:cNvCxnSpPr>
          <p:nvPr/>
        </p:nvCxnSpPr>
        <p:spPr>
          <a:xfrm>
            <a:off x="5555434" y="5794357"/>
            <a:ext cx="8457" cy="36170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34" name="橢圓 33">
            <a:extLst>
              <a:ext uri="{FF2B5EF4-FFF2-40B4-BE49-F238E27FC236}">
                <a16:creationId xmlns:a16="http://schemas.microsoft.com/office/drawing/2014/main" id="{B8F8A6D1-6317-43FD-952D-8C6CBBE7EA86}"/>
              </a:ext>
            </a:extLst>
          </p:cNvPr>
          <p:cNvSpPr/>
          <p:nvPr/>
        </p:nvSpPr>
        <p:spPr>
          <a:xfrm>
            <a:off x="1231226" y="4961362"/>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7706839B-39A9-48EB-BFE9-3CAAB061EAA4}"/>
              </a:ext>
            </a:extLst>
          </p:cNvPr>
          <p:cNvSpPr/>
          <p:nvPr/>
        </p:nvSpPr>
        <p:spPr>
          <a:xfrm>
            <a:off x="6811488" y="5191905"/>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6" name="橢圓 35">
            <a:extLst>
              <a:ext uri="{FF2B5EF4-FFF2-40B4-BE49-F238E27FC236}">
                <a16:creationId xmlns:a16="http://schemas.microsoft.com/office/drawing/2014/main" id="{5F7DA08C-BA77-4BE4-A425-BD6EEA5CAD2C}"/>
              </a:ext>
            </a:extLst>
          </p:cNvPr>
          <p:cNvSpPr/>
          <p:nvPr/>
        </p:nvSpPr>
        <p:spPr>
          <a:xfrm>
            <a:off x="5473891" y="5704357"/>
            <a:ext cx="180000" cy="180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38" name="直線接點 37">
            <a:extLst>
              <a:ext uri="{FF2B5EF4-FFF2-40B4-BE49-F238E27FC236}">
                <a16:creationId xmlns:a16="http://schemas.microsoft.com/office/drawing/2014/main" id="{31B99F31-5651-43BB-ABE8-640AF3BC67F0}"/>
              </a:ext>
            </a:extLst>
          </p:cNvPr>
          <p:cNvCxnSpPr>
            <a:cxnSpLocks/>
          </p:cNvCxnSpPr>
          <p:nvPr/>
        </p:nvCxnSpPr>
        <p:spPr>
          <a:xfrm flipV="1">
            <a:off x="851983" y="4774890"/>
            <a:ext cx="6426279" cy="250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橢圓 20">
            <a:extLst>
              <a:ext uri="{FF2B5EF4-FFF2-40B4-BE49-F238E27FC236}">
                <a16:creationId xmlns:a16="http://schemas.microsoft.com/office/drawing/2014/main" id="{93FE25BA-5A64-4448-A5CA-B601FF1B2EA3}"/>
              </a:ext>
            </a:extLst>
          </p:cNvPr>
          <p:cNvSpPr/>
          <p:nvPr/>
        </p:nvSpPr>
        <p:spPr>
          <a:xfrm>
            <a:off x="5478471" y="6034239"/>
            <a:ext cx="180000" cy="180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0" name="文字方塊 39">
            <a:extLst>
              <a:ext uri="{FF2B5EF4-FFF2-40B4-BE49-F238E27FC236}">
                <a16:creationId xmlns:a16="http://schemas.microsoft.com/office/drawing/2014/main" id="{7D5AF4BE-42D4-47E7-AE81-ABA366C95A4B}"/>
              </a:ext>
            </a:extLst>
          </p:cNvPr>
          <p:cNvSpPr txBox="1"/>
          <p:nvPr/>
        </p:nvSpPr>
        <p:spPr>
          <a:xfrm>
            <a:off x="32903" y="5088576"/>
            <a:ext cx="1098547" cy="830997"/>
          </a:xfrm>
          <a:prstGeom prst="rect">
            <a:avLst/>
          </a:prstGeom>
          <a:noFill/>
        </p:spPr>
        <p:txBody>
          <a:bodyPr wrap="square" rtlCol="0">
            <a:spAutoFit/>
          </a:bodyPr>
          <a:lstStyle/>
          <a:p>
            <a:pPr algn="ctr"/>
            <a:r>
              <a:rPr lang="en-US" altLang="zh-TW" sz="2400" dirty="0"/>
              <a:t>Black </a:t>
            </a:r>
          </a:p>
          <a:p>
            <a:pPr algn="ctr"/>
            <a:r>
              <a:rPr lang="en-US" altLang="zh-TW" sz="2400" dirty="0"/>
              <a:t>Box</a:t>
            </a:r>
            <a:endParaRPr lang="zh-TW" altLang="en-US" sz="2400" dirty="0"/>
          </a:p>
        </p:txBody>
      </p:sp>
      <p:grpSp>
        <p:nvGrpSpPr>
          <p:cNvPr id="46" name="群組 45">
            <a:extLst>
              <a:ext uri="{FF2B5EF4-FFF2-40B4-BE49-F238E27FC236}">
                <a16:creationId xmlns:a16="http://schemas.microsoft.com/office/drawing/2014/main" id="{14482AC3-D05F-489C-87E9-E24C2B6C67B7}"/>
              </a:ext>
            </a:extLst>
          </p:cNvPr>
          <p:cNvGrpSpPr/>
          <p:nvPr/>
        </p:nvGrpSpPr>
        <p:grpSpPr>
          <a:xfrm>
            <a:off x="4989859" y="1690838"/>
            <a:ext cx="3841745" cy="2679072"/>
            <a:chOff x="4989859" y="1690838"/>
            <a:chExt cx="3841745" cy="2679072"/>
          </a:xfrm>
        </p:grpSpPr>
        <p:sp>
          <p:nvSpPr>
            <p:cNvPr id="41" name="文字方塊 40">
              <a:extLst>
                <a:ext uri="{FF2B5EF4-FFF2-40B4-BE49-F238E27FC236}">
                  <a16:creationId xmlns:a16="http://schemas.microsoft.com/office/drawing/2014/main" id="{6ECB008F-EE74-4B7F-B8FE-D75F6185AFFE}"/>
                </a:ext>
              </a:extLst>
            </p:cNvPr>
            <p:cNvSpPr txBox="1"/>
            <p:nvPr/>
          </p:nvSpPr>
          <p:spPr>
            <a:xfrm>
              <a:off x="4989859" y="1690838"/>
              <a:ext cx="3124196" cy="830997"/>
            </a:xfrm>
            <a:prstGeom prst="rect">
              <a:avLst/>
            </a:prstGeom>
            <a:noFill/>
          </p:spPr>
          <p:txBody>
            <a:bodyPr wrap="square" rtlCol="0">
              <a:spAutoFit/>
            </a:bodyPr>
            <a:lstStyle/>
            <a:p>
              <a:r>
                <a:rPr lang="en-US" altLang="zh-TW" sz="2400" dirty="0"/>
                <a:t>1. Given a data point you want to explain </a:t>
              </a:r>
              <a:endParaRPr lang="zh-TW" altLang="en-US" sz="2400" dirty="0"/>
            </a:p>
          </p:txBody>
        </p:sp>
        <p:sp>
          <p:nvSpPr>
            <p:cNvPr id="42" name="文字方塊 41">
              <a:extLst>
                <a:ext uri="{FF2B5EF4-FFF2-40B4-BE49-F238E27FC236}">
                  <a16:creationId xmlns:a16="http://schemas.microsoft.com/office/drawing/2014/main" id="{1728EE53-86C5-4B72-90E4-7E24E77515B4}"/>
                </a:ext>
              </a:extLst>
            </p:cNvPr>
            <p:cNvSpPr txBox="1"/>
            <p:nvPr/>
          </p:nvSpPr>
          <p:spPr>
            <a:xfrm>
              <a:off x="5016496" y="2588649"/>
              <a:ext cx="3124196" cy="461665"/>
            </a:xfrm>
            <a:prstGeom prst="rect">
              <a:avLst/>
            </a:prstGeom>
            <a:noFill/>
          </p:spPr>
          <p:txBody>
            <a:bodyPr wrap="square" rtlCol="0">
              <a:spAutoFit/>
            </a:bodyPr>
            <a:lstStyle/>
            <a:p>
              <a:r>
                <a:rPr lang="en-US" altLang="zh-TW" sz="2400" dirty="0"/>
                <a:t>2. Sample at the nearby </a:t>
              </a:r>
              <a:endParaRPr lang="zh-TW" altLang="en-US" sz="2400" dirty="0"/>
            </a:p>
          </p:txBody>
        </p:sp>
        <p:sp>
          <p:nvSpPr>
            <p:cNvPr id="43" name="文字方塊 42">
              <a:extLst>
                <a:ext uri="{FF2B5EF4-FFF2-40B4-BE49-F238E27FC236}">
                  <a16:creationId xmlns:a16="http://schemas.microsoft.com/office/drawing/2014/main" id="{2221C38D-E3D6-4C60-9D58-B51CE3409498}"/>
                </a:ext>
              </a:extLst>
            </p:cNvPr>
            <p:cNvSpPr txBox="1"/>
            <p:nvPr/>
          </p:nvSpPr>
          <p:spPr>
            <a:xfrm>
              <a:off x="5016495" y="3078689"/>
              <a:ext cx="3815109" cy="830997"/>
            </a:xfrm>
            <a:prstGeom prst="rect">
              <a:avLst/>
            </a:prstGeom>
            <a:noFill/>
          </p:spPr>
          <p:txBody>
            <a:bodyPr wrap="square" rtlCol="0">
              <a:spAutoFit/>
            </a:bodyPr>
            <a:lstStyle/>
            <a:p>
              <a:r>
                <a:rPr lang="en-US" altLang="zh-TW" sz="2400" dirty="0"/>
                <a:t>3. Fit with linear model (or other interpretable models) </a:t>
              </a:r>
              <a:endParaRPr lang="zh-TW" altLang="en-US" sz="2400" dirty="0"/>
            </a:p>
          </p:txBody>
        </p:sp>
        <p:sp>
          <p:nvSpPr>
            <p:cNvPr id="44" name="文字方塊 43">
              <a:extLst>
                <a:ext uri="{FF2B5EF4-FFF2-40B4-BE49-F238E27FC236}">
                  <a16:creationId xmlns:a16="http://schemas.microsoft.com/office/drawing/2014/main" id="{5F297FDE-485E-4ACC-BBE1-28A11F696B3F}"/>
                </a:ext>
              </a:extLst>
            </p:cNvPr>
            <p:cNvSpPr txBox="1"/>
            <p:nvPr/>
          </p:nvSpPr>
          <p:spPr>
            <a:xfrm>
              <a:off x="5004987" y="3908245"/>
              <a:ext cx="3815109" cy="461665"/>
            </a:xfrm>
            <a:prstGeom prst="rect">
              <a:avLst/>
            </a:prstGeom>
            <a:noFill/>
          </p:spPr>
          <p:txBody>
            <a:bodyPr wrap="square" rtlCol="0">
              <a:spAutoFit/>
            </a:bodyPr>
            <a:lstStyle/>
            <a:p>
              <a:r>
                <a:rPr lang="en-US" altLang="zh-TW" sz="2400" dirty="0"/>
                <a:t>4. Interpret the linear model</a:t>
              </a:r>
              <a:endParaRPr lang="zh-TW" altLang="en-US" sz="2400" dirty="0"/>
            </a:p>
          </p:txBody>
        </p:sp>
        <p:sp>
          <p:nvSpPr>
            <p:cNvPr id="45" name="矩形 44">
              <a:extLst>
                <a:ext uri="{FF2B5EF4-FFF2-40B4-BE49-F238E27FC236}">
                  <a16:creationId xmlns:a16="http://schemas.microsoft.com/office/drawing/2014/main" id="{072FAD8C-68E6-4736-8842-C3465F7C1B5F}"/>
                </a:ext>
              </a:extLst>
            </p:cNvPr>
            <p:cNvSpPr/>
            <p:nvPr/>
          </p:nvSpPr>
          <p:spPr>
            <a:xfrm>
              <a:off x="5023126" y="2652130"/>
              <a:ext cx="3124197" cy="388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3356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7872CE-E54C-42AA-8A52-E44EB16DE819}"/>
              </a:ext>
            </a:extLst>
          </p:cNvPr>
          <p:cNvSpPr>
            <a:spLocks noGrp="1"/>
          </p:cNvSpPr>
          <p:nvPr>
            <p:ph type="title"/>
          </p:nvPr>
        </p:nvSpPr>
        <p:spPr/>
        <p:txBody>
          <a:bodyPr/>
          <a:lstStyle/>
          <a:p>
            <a:r>
              <a:rPr lang="en-US" altLang="zh-TW" dirty="0"/>
              <a:t>LIME </a:t>
            </a:r>
            <a:r>
              <a:rPr lang="zh-TW" altLang="en-US" dirty="0"/>
              <a:t>－ </a:t>
            </a:r>
            <a:r>
              <a:rPr lang="en-US" altLang="zh-TW" dirty="0"/>
              <a:t>Image </a:t>
            </a:r>
            <a:endParaRPr lang="zh-TW" altLang="en-US" dirty="0"/>
          </a:p>
        </p:txBody>
      </p:sp>
      <p:sp>
        <p:nvSpPr>
          <p:cNvPr id="3" name="內容版面配置區 2">
            <a:extLst>
              <a:ext uri="{FF2B5EF4-FFF2-40B4-BE49-F238E27FC236}">
                <a16:creationId xmlns:a16="http://schemas.microsoft.com/office/drawing/2014/main" id="{78E858B9-F69C-4D26-93DD-60EB4BE32F04}"/>
              </a:ext>
            </a:extLst>
          </p:cNvPr>
          <p:cNvSpPr>
            <a:spLocks noGrp="1"/>
          </p:cNvSpPr>
          <p:nvPr>
            <p:ph idx="1"/>
          </p:nvPr>
        </p:nvSpPr>
        <p:spPr>
          <a:xfrm>
            <a:off x="628650" y="1825625"/>
            <a:ext cx="7886700" cy="4351338"/>
          </a:xfrm>
        </p:spPr>
        <p:txBody>
          <a:bodyPr/>
          <a:lstStyle/>
          <a:p>
            <a:r>
              <a:rPr lang="en-US" altLang="zh-TW" dirty="0"/>
              <a:t>1. Given a data point you want to explain </a:t>
            </a:r>
          </a:p>
          <a:p>
            <a:r>
              <a:rPr lang="en-US" altLang="zh-TW" dirty="0"/>
              <a:t>2. Sample at the nearby </a:t>
            </a:r>
          </a:p>
          <a:p>
            <a:pPr lvl="1"/>
            <a:r>
              <a:rPr lang="en-US" altLang="zh-TW" dirty="0"/>
              <a:t>Each image is represented as a set of </a:t>
            </a:r>
            <a:r>
              <a:rPr lang="en-US" altLang="zh-TW" dirty="0" err="1"/>
              <a:t>superpixels</a:t>
            </a:r>
            <a:r>
              <a:rPr lang="en-US" altLang="zh-TW" dirty="0"/>
              <a:t> (segments).</a:t>
            </a:r>
          </a:p>
          <a:p>
            <a:pPr lvl="1"/>
            <a:endParaRPr lang="zh-TW" altLang="en-US" dirty="0"/>
          </a:p>
        </p:txBody>
      </p:sp>
      <p:sp>
        <p:nvSpPr>
          <p:cNvPr id="4" name="矩形 3">
            <a:extLst>
              <a:ext uri="{FF2B5EF4-FFF2-40B4-BE49-F238E27FC236}">
                <a16:creationId xmlns:a16="http://schemas.microsoft.com/office/drawing/2014/main" id="{77479624-C590-4B9B-A358-AC901DD10054}"/>
              </a:ext>
            </a:extLst>
          </p:cNvPr>
          <p:cNvSpPr/>
          <p:nvPr/>
        </p:nvSpPr>
        <p:spPr>
          <a:xfrm>
            <a:off x="741402" y="6173022"/>
            <a:ext cx="7886701" cy="646331"/>
          </a:xfrm>
          <a:prstGeom prst="rect">
            <a:avLst/>
          </a:prstGeom>
        </p:spPr>
        <p:txBody>
          <a:bodyPr wrap="square">
            <a:spAutoFit/>
          </a:bodyPr>
          <a:lstStyle/>
          <a:p>
            <a:r>
              <a:rPr lang="en-US" altLang="zh-TW" dirty="0"/>
              <a:t>Ref: https://medium.com/@kstseng/lime-local-interpretable-model-agnostic-explanation-%E6%8A%80%E8%A1%93%E4%BB%8B%E7%B4%B9-a67b6c34c3f8</a:t>
            </a:r>
            <a:endParaRPr lang="zh-TW" altLang="en-US" dirty="0"/>
          </a:p>
        </p:txBody>
      </p:sp>
      <p:pic>
        <p:nvPicPr>
          <p:cNvPr id="5" name="圖片 4">
            <a:extLst>
              <a:ext uri="{FF2B5EF4-FFF2-40B4-BE49-F238E27FC236}">
                <a16:creationId xmlns:a16="http://schemas.microsoft.com/office/drawing/2014/main" id="{87DECECE-294D-4757-A865-544C862DD7A8}"/>
              </a:ext>
            </a:extLst>
          </p:cNvPr>
          <p:cNvPicPr>
            <a:picLocks noChangeAspect="1"/>
          </p:cNvPicPr>
          <p:nvPr/>
        </p:nvPicPr>
        <p:blipFill>
          <a:blip r:embed="rId2"/>
          <a:stretch>
            <a:fillRect/>
          </a:stretch>
        </p:blipFill>
        <p:spPr>
          <a:xfrm>
            <a:off x="4684753" y="258246"/>
            <a:ext cx="1383319" cy="1366380"/>
          </a:xfrm>
          <a:prstGeom prst="rect">
            <a:avLst/>
          </a:prstGeom>
        </p:spPr>
      </p:pic>
      <p:pic>
        <p:nvPicPr>
          <p:cNvPr id="6" name="圖片 5">
            <a:extLst>
              <a:ext uri="{FF2B5EF4-FFF2-40B4-BE49-F238E27FC236}">
                <a16:creationId xmlns:a16="http://schemas.microsoft.com/office/drawing/2014/main" id="{1FF6DBA5-B352-44A3-91B7-2E16CDDAB919}"/>
              </a:ext>
            </a:extLst>
          </p:cNvPr>
          <p:cNvPicPr>
            <a:picLocks noChangeAspect="1"/>
          </p:cNvPicPr>
          <p:nvPr/>
        </p:nvPicPr>
        <p:blipFill>
          <a:blip r:embed="rId3"/>
          <a:stretch>
            <a:fillRect/>
          </a:stretch>
        </p:blipFill>
        <p:spPr>
          <a:xfrm>
            <a:off x="6839646" y="197660"/>
            <a:ext cx="1476452" cy="1485491"/>
          </a:xfrm>
          <a:prstGeom prst="rect">
            <a:avLst/>
          </a:prstGeom>
        </p:spPr>
      </p:pic>
      <p:sp>
        <p:nvSpPr>
          <p:cNvPr id="7" name="箭號: 向右 6">
            <a:extLst>
              <a:ext uri="{FF2B5EF4-FFF2-40B4-BE49-F238E27FC236}">
                <a16:creationId xmlns:a16="http://schemas.microsoft.com/office/drawing/2014/main" id="{5D7DBDAF-CE05-402F-920E-C7B68B8DC6D8}"/>
              </a:ext>
            </a:extLst>
          </p:cNvPr>
          <p:cNvSpPr/>
          <p:nvPr/>
        </p:nvSpPr>
        <p:spPr>
          <a:xfrm>
            <a:off x="6222399" y="697207"/>
            <a:ext cx="481914" cy="5066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6DEBEAF7-FF3E-4188-A99D-5BAAEB566666}"/>
              </a:ext>
            </a:extLst>
          </p:cNvPr>
          <p:cNvPicPr>
            <a:picLocks noChangeAspect="1"/>
          </p:cNvPicPr>
          <p:nvPr/>
        </p:nvPicPr>
        <p:blipFill>
          <a:blip r:embed="rId4"/>
          <a:stretch>
            <a:fillRect/>
          </a:stretch>
        </p:blipFill>
        <p:spPr>
          <a:xfrm>
            <a:off x="1567816" y="3632195"/>
            <a:ext cx="1047896" cy="1057423"/>
          </a:xfrm>
          <a:prstGeom prst="rect">
            <a:avLst/>
          </a:prstGeom>
        </p:spPr>
      </p:pic>
      <p:pic>
        <p:nvPicPr>
          <p:cNvPr id="10" name="圖片 9">
            <a:extLst>
              <a:ext uri="{FF2B5EF4-FFF2-40B4-BE49-F238E27FC236}">
                <a16:creationId xmlns:a16="http://schemas.microsoft.com/office/drawing/2014/main" id="{68D685FF-259B-4C3F-ABE7-031A673A87DE}"/>
              </a:ext>
            </a:extLst>
          </p:cNvPr>
          <p:cNvPicPr>
            <a:picLocks noChangeAspect="1"/>
          </p:cNvPicPr>
          <p:nvPr/>
        </p:nvPicPr>
        <p:blipFill>
          <a:blip r:embed="rId5"/>
          <a:stretch>
            <a:fillRect/>
          </a:stretch>
        </p:blipFill>
        <p:spPr>
          <a:xfrm>
            <a:off x="4165568" y="3632195"/>
            <a:ext cx="1038370" cy="1057423"/>
          </a:xfrm>
          <a:prstGeom prst="rect">
            <a:avLst/>
          </a:prstGeom>
        </p:spPr>
      </p:pic>
      <p:pic>
        <p:nvPicPr>
          <p:cNvPr id="11" name="圖片 10">
            <a:extLst>
              <a:ext uri="{FF2B5EF4-FFF2-40B4-BE49-F238E27FC236}">
                <a16:creationId xmlns:a16="http://schemas.microsoft.com/office/drawing/2014/main" id="{22C193A9-062F-4E81-9B92-B076EB4E6A6F}"/>
              </a:ext>
            </a:extLst>
          </p:cNvPr>
          <p:cNvPicPr>
            <a:picLocks noChangeAspect="1"/>
          </p:cNvPicPr>
          <p:nvPr/>
        </p:nvPicPr>
        <p:blipFill>
          <a:blip r:embed="rId6"/>
          <a:stretch>
            <a:fillRect/>
          </a:stretch>
        </p:blipFill>
        <p:spPr>
          <a:xfrm>
            <a:off x="2871455" y="3632195"/>
            <a:ext cx="1038370" cy="1047896"/>
          </a:xfrm>
          <a:prstGeom prst="rect">
            <a:avLst/>
          </a:prstGeom>
        </p:spPr>
      </p:pic>
      <p:sp>
        <p:nvSpPr>
          <p:cNvPr id="12" name="文字方塊 11">
            <a:extLst>
              <a:ext uri="{FF2B5EF4-FFF2-40B4-BE49-F238E27FC236}">
                <a16:creationId xmlns:a16="http://schemas.microsoft.com/office/drawing/2014/main" id="{2C2D0DE6-6F7F-4F59-B496-F35CBD7F00F8}"/>
              </a:ext>
            </a:extLst>
          </p:cNvPr>
          <p:cNvSpPr txBox="1"/>
          <p:nvPr/>
        </p:nvSpPr>
        <p:spPr>
          <a:xfrm>
            <a:off x="5395267" y="3733702"/>
            <a:ext cx="2342808" cy="830997"/>
          </a:xfrm>
          <a:prstGeom prst="rect">
            <a:avLst/>
          </a:prstGeom>
          <a:noFill/>
        </p:spPr>
        <p:txBody>
          <a:bodyPr wrap="square" rtlCol="0">
            <a:spAutoFit/>
          </a:bodyPr>
          <a:lstStyle/>
          <a:p>
            <a:r>
              <a:rPr lang="en-US" altLang="zh-TW" sz="2400" dirty="0"/>
              <a:t>Randomly delete</a:t>
            </a:r>
            <a:r>
              <a:rPr lang="zh-TW" altLang="en-US" sz="2400" dirty="0"/>
              <a:t> </a:t>
            </a:r>
            <a:r>
              <a:rPr lang="en-US" altLang="zh-TW" sz="2400" dirty="0"/>
              <a:t>some segments.</a:t>
            </a:r>
            <a:endParaRPr lang="zh-TW" altLang="en-US" sz="2400" dirty="0"/>
          </a:p>
        </p:txBody>
      </p:sp>
      <p:sp>
        <p:nvSpPr>
          <p:cNvPr id="13" name="文字方塊 12">
            <a:extLst>
              <a:ext uri="{FF2B5EF4-FFF2-40B4-BE49-F238E27FC236}">
                <a16:creationId xmlns:a16="http://schemas.microsoft.com/office/drawing/2014/main" id="{EEE049C8-E0A8-4EEC-9E17-8080A838CCCA}"/>
              </a:ext>
            </a:extLst>
          </p:cNvPr>
          <p:cNvSpPr txBox="1"/>
          <p:nvPr/>
        </p:nvSpPr>
        <p:spPr>
          <a:xfrm>
            <a:off x="5472895" y="5197481"/>
            <a:ext cx="3287070" cy="830997"/>
          </a:xfrm>
          <a:prstGeom prst="rect">
            <a:avLst/>
          </a:prstGeom>
          <a:noFill/>
        </p:spPr>
        <p:txBody>
          <a:bodyPr wrap="square" rtlCol="0">
            <a:spAutoFit/>
          </a:bodyPr>
          <a:lstStyle/>
          <a:p>
            <a:r>
              <a:rPr lang="en-US" altLang="zh-TW" sz="2400" dirty="0"/>
              <a:t>Compute the probability of “frog” by black box</a:t>
            </a:r>
            <a:endParaRPr lang="zh-TW" altLang="en-US" sz="2400" dirty="0"/>
          </a:p>
        </p:txBody>
      </p:sp>
      <p:sp>
        <p:nvSpPr>
          <p:cNvPr id="14" name="文字方塊 13">
            <a:extLst>
              <a:ext uri="{FF2B5EF4-FFF2-40B4-BE49-F238E27FC236}">
                <a16:creationId xmlns:a16="http://schemas.microsoft.com/office/drawing/2014/main" id="{B70DADB5-D772-4D50-B37B-F53653B7BF28}"/>
              </a:ext>
            </a:extLst>
          </p:cNvPr>
          <p:cNvSpPr txBox="1"/>
          <p:nvPr/>
        </p:nvSpPr>
        <p:spPr>
          <a:xfrm>
            <a:off x="1393607" y="5619903"/>
            <a:ext cx="1396314" cy="461665"/>
          </a:xfrm>
          <a:prstGeom prst="rect">
            <a:avLst/>
          </a:prstGeom>
          <a:noFill/>
        </p:spPr>
        <p:txBody>
          <a:bodyPr wrap="square" rtlCol="0">
            <a:spAutoFit/>
          </a:bodyPr>
          <a:lstStyle/>
          <a:p>
            <a:pPr algn="ctr"/>
            <a:r>
              <a:rPr lang="en-US" altLang="zh-TW" sz="2400" dirty="0"/>
              <a:t>0.85</a:t>
            </a:r>
            <a:endParaRPr lang="zh-TW" altLang="en-US" sz="2400" dirty="0"/>
          </a:p>
        </p:txBody>
      </p:sp>
      <p:sp>
        <p:nvSpPr>
          <p:cNvPr id="15" name="文字方塊 14">
            <a:extLst>
              <a:ext uri="{FF2B5EF4-FFF2-40B4-BE49-F238E27FC236}">
                <a16:creationId xmlns:a16="http://schemas.microsoft.com/office/drawing/2014/main" id="{26BF970A-A970-42A0-9AE7-F5EC705ED85E}"/>
              </a:ext>
            </a:extLst>
          </p:cNvPr>
          <p:cNvSpPr txBox="1"/>
          <p:nvPr/>
        </p:nvSpPr>
        <p:spPr>
          <a:xfrm>
            <a:off x="3998953" y="5610897"/>
            <a:ext cx="1396314" cy="461665"/>
          </a:xfrm>
          <a:prstGeom prst="rect">
            <a:avLst/>
          </a:prstGeom>
          <a:noFill/>
        </p:spPr>
        <p:txBody>
          <a:bodyPr wrap="square" rtlCol="0">
            <a:spAutoFit/>
          </a:bodyPr>
          <a:lstStyle/>
          <a:p>
            <a:pPr algn="ctr"/>
            <a:r>
              <a:rPr lang="en-US" altLang="zh-TW" sz="2400" dirty="0"/>
              <a:t>0.01</a:t>
            </a:r>
            <a:endParaRPr lang="zh-TW" altLang="en-US" sz="2400" dirty="0"/>
          </a:p>
        </p:txBody>
      </p:sp>
      <p:sp>
        <p:nvSpPr>
          <p:cNvPr id="16" name="文字方塊 15">
            <a:extLst>
              <a:ext uri="{FF2B5EF4-FFF2-40B4-BE49-F238E27FC236}">
                <a16:creationId xmlns:a16="http://schemas.microsoft.com/office/drawing/2014/main" id="{8C78F231-F0D4-4973-9B86-EF54E505158E}"/>
              </a:ext>
            </a:extLst>
          </p:cNvPr>
          <p:cNvSpPr txBox="1"/>
          <p:nvPr/>
        </p:nvSpPr>
        <p:spPr>
          <a:xfrm>
            <a:off x="2735094" y="5606732"/>
            <a:ext cx="1396314" cy="461665"/>
          </a:xfrm>
          <a:prstGeom prst="rect">
            <a:avLst/>
          </a:prstGeom>
          <a:noFill/>
        </p:spPr>
        <p:txBody>
          <a:bodyPr wrap="square" rtlCol="0">
            <a:spAutoFit/>
          </a:bodyPr>
          <a:lstStyle/>
          <a:p>
            <a:pPr algn="ctr"/>
            <a:r>
              <a:rPr lang="en-US" altLang="zh-TW" sz="2400" dirty="0"/>
              <a:t>0.52</a:t>
            </a:r>
            <a:endParaRPr lang="zh-TW" altLang="en-US" sz="2400" dirty="0"/>
          </a:p>
        </p:txBody>
      </p:sp>
      <p:sp>
        <p:nvSpPr>
          <p:cNvPr id="17" name="矩形: 圓角 16">
            <a:extLst>
              <a:ext uri="{FF2B5EF4-FFF2-40B4-BE49-F238E27FC236}">
                <a16:creationId xmlns:a16="http://schemas.microsoft.com/office/drawing/2014/main" id="{DBB1E17B-2E55-4114-B347-A0939A6948F3}"/>
              </a:ext>
            </a:extLst>
          </p:cNvPr>
          <p:cNvSpPr/>
          <p:nvPr/>
        </p:nvSpPr>
        <p:spPr>
          <a:xfrm>
            <a:off x="1567816" y="4925404"/>
            <a:ext cx="1038370" cy="50501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Black</a:t>
            </a:r>
          </a:p>
        </p:txBody>
      </p:sp>
      <p:sp>
        <p:nvSpPr>
          <p:cNvPr id="18" name="矩形: 圓角 17">
            <a:extLst>
              <a:ext uri="{FF2B5EF4-FFF2-40B4-BE49-F238E27FC236}">
                <a16:creationId xmlns:a16="http://schemas.microsoft.com/office/drawing/2014/main" id="{FBB97167-D3C8-4C3A-9847-4DE51773EE98}"/>
              </a:ext>
            </a:extLst>
          </p:cNvPr>
          <p:cNvSpPr/>
          <p:nvPr/>
        </p:nvSpPr>
        <p:spPr>
          <a:xfrm>
            <a:off x="2871455" y="4925404"/>
            <a:ext cx="1038370" cy="50501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Black</a:t>
            </a:r>
          </a:p>
        </p:txBody>
      </p:sp>
      <p:sp>
        <p:nvSpPr>
          <p:cNvPr id="19" name="矩形: 圓角 18">
            <a:extLst>
              <a:ext uri="{FF2B5EF4-FFF2-40B4-BE49-F238E27FC236}">
                <a16:creationId xmlns:a16="http://schemas.microsoft.com/office/drawing/2014/main" id="{09951D3F-14AB-479C-94AA-3348DEE1C2AC}"/>
              </a:ext>
            </a:extLst>
          </p:cNvPr>
          <p:cNvSpPr/>
          <p:nvPr/>
        </p:nvSpPr>
        <p:spPr>
          <a:xfrm>
            <a:off x="4168576" y="4930362"/>
            <a:ext cx="1038370" cy="50501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Black</a:t>
            </a:r>
          </a:p>
        </p:txBody>
      </p:sp>
      <p:cxnSp>
        <p:nvCxnSpPr>
          <p:cNvPr id="20" name="直線單箭頭接點 19">
            <a:extLst>
              <a:ext uri="{FF2B5EF4-FFF2-40B4-BE49-F238E27FC236}">
                <a16:creationId xmlns:a16="http://schemas.microsoft.com/office/drawing/2014/main" id="{909E11DC-82EB-43EB-8E70-0B22392632E8}"/>
              </a:ext>
            </a:extLst>
          </p:cNvPr>
          <p:cNvCxnSpPr>
            <a:cxnSpLocks/>
          </p:cNvCxnSpPr>
          <p:nvPr/>
        </p:nvCxnSpPr>
        <p:spPr>
          <a:xfrm>
            <a:off x="2100683" y="4680091"/>
            <a:ext cx="0" cy="273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00D9D471-9842-4A44-AB93-49094738743E}"/>
              </a:ext>
            </a:extLst>
          </p:cNvPr>
          <p:cNvCxnSpPr>
            <a:cxnSpLocks/>
          </p:cNvCxnSpPr>
          <p:nvPr/>
        </p:nvCxnSpPr>
        <p:spPr>
          <a:xfrm>
            <a:off x="2105866" y="5430416"/>
            <a:ext cx="0" cy="273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BCB9257A-C9FB-4731-B73F-CE5D6C8AFBF8}"/>
              </a:ext>
            </a:extLst>
          </p:cNvPr>
          <p:cNvCxnSpPr>
            <a:cxnSpLocks/>
          </p:cNvCxnSpPr>
          <p:nvPr/>
        </p:nvCxnSpPr>
        <p:spPr>
          <a:xfrm>
            <a:off x="3408783" y="4689618"/>
            <a:ext cx="0" cy="273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5078A56-A875-462A-AF15-C7660E22C2A1}"/>
              </a:ext>
            </a:extLst>
          </p:cNvPr>
          <p:cNvCxnSpPr>
            <a:cxnSpLocks/>
          </p:cNvCxnSpPr>
          <p:nvPr/>
        </p:nvCxnSpPr>
        <p:spPr>
          <a:xfrm>
            <a:off x="3413966" y="5439943"/>
            <a:ext cx="0" cy="273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ED7B936E-2B3A-47A9-B467-392524AB4955}"/>
              </a:ext>
            </a:extLst>
          </p:cNvPr>
          <p:cNvCxnSpPr>
            <a:cxnSpLocks/>
          </p:cNvCxnSpPr>
          <p:nvPr/>
        </p:nvCxnSpPr>
        <p:spPr>
          <a:xfrm>
            <a:off x="4689936" y="4689618"/>
            <a:ext cx="0" cy="273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8463F7B9-1520-4619-93A6-BFAD25A0968E}"/>
              </a:ext>
            </a:extLst>
          </p:cNvPr>
          <p:cNvCxnSpPr>
            <a:cxnSpLocks/>
          </p:cNvCxnSpPr>
          <p:nvPr/>
        </p:nvCxnSpPr>
        <p:spPr>
          <a:xfrm>
            <a:off x="4695119" y="5439943"/>
            <a:ext cx="0" cy="2735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80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2" grpId="0"/>
      <p:bldP spid="13" grpId="0"/>
      <p:bldP spid="14" grpId="0"/>
      <p:bldP spid="15" grpId="0"/>
      <p:bldP spid="16" grpId="0"/>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7872CE-E54C-42AA-8A52-E44EB16DE819}"/>
              </a:ext>
            </a:extLst>
          </p:cNvPr>
          <p:cNvSpPr>
            <a:spLocks noGrp="1"/>
          </p:cNvSpPr>
          <p:nvPr>
            <p:ph type="title"/>
          </p:nvPr>
        </p:nvSpPr>
        <p:spPr/>
        <p:txBody>
          <a:bodyPr/>
          <a:lstStyle/>
          <a:p>
            <a:r>
              <a:rPr lang="en-US" altLang="zh-TW" dirty="0"/>
              <a:t>LIME </a:t>
            </a:r>
            <a:r>
              <a:rPr lang="zh-TW" altLang="en-US" dirty="0"/>
              <a:t>－ </a:t>
            </a:r>
            <a:r>
              <a:rPr lang="en-US" altLang="zh-TW" dirty="0"/>
              <a:t>Image </a:t>
            </a:r>
            <a:endParaRPr lang="zh-TW" altLang="en-US" dirty="0"/>
          </a:p>
        </p:txBody>
      </p:sp>
      <p:sp>
        <p:nvSpPr>
          <p:cNvPr id="3" name="內容版面配置區 2">
            <a:extLst>
              <a:ext uri="{FF2B5EF4-FFF2-40B4-BE49-F238E27FC236}">
                <a16:creationId xmlns:a16="http://schemas.microsoft.com/office/drawing/2014/main" id="{78E858B9-F69C-4D26-93DD-60EB4BE32F04}"/>
              </a:ext>
            </a:extLst>
          </p:cNvPr>
          <p:cNvSpPr>
            <a:spLocks noGrp="1"/>
          </p:cNvSpPr>
          <p:nvPr>
            <p:ph idx="1"/>
          </p:nvPr>
        </p:nvSpPr>
        <p:spPr/>
        <p:txBody>
          <a:bodyPr/>
          <a:lstStyle/>
          <a:p>
            <a:r>
              <a:rPr lang="en-US" altLang="zh-TW" dirty="0"/>
              <a:t>3. Fit with linear (or interpretable) model </a:t>
            </a:r>
            <a:endParaRPr lang="zh-TW" altLang="en-US" dirty="0"/>
          </a:p>
        </p:txBody>
      </p:sp>
      <p:pic>
        <p:nvPicPr>
          <p:cNvPr id="5" name="圖片 4">
            <a:extLst>
              <a:ext uri="{FF2B5EF4-FFF2-40B4-BE49-F238E27FC236}">
                <a16:creationId xmlns:a16="http://schemas.microsoft.com/office/drawing/2014/main" id="{87DECECE-294D-4757-A865-544C862DD7A8}"/>
              </a:ext>
            </a:extLst>
          </p:cNvPr>
          <p:cNvPicPr>
            <a:picLocks noChangeAspect="1"/>
          </p:cNvPicPr>
          <p:nvPr/>
        </p:nvPicPr>
        <p:blipFill>
          <a:blip r:embed="rId2"/>
          <a:stretch>
            <a:fillRect/>
          </a:stretch>
        </p:blipFill>
        <p:spPr>
          <a:xfrm>
            <a:off x="4684753" y="258246"/>
            <a:ext cx="1383319" cy="1366380"/>
          </a:xfrm>
          <a:prstGeom prst="rect">
            <a:avLst/>
          </a:prstGeom>
        </p:spPr>
      </p:pic>
      <p:pic>
        <p:nvPicPr>
          <p:cNvPr id="6" name="圖片 5">
            <a:extLst>
              <a:ext uri="{FF2B5EF4-FFF2-40B4-BE49-F238E27FC236}">
                <a16:creationId xmlns:a16="http://schemas.microsoft.com/office/drawing/2014/main" id="{1FF6DBA5-B352-44A3-91B7-2E16CDDAB919}"/>
              </a:ext>
            </a:extLst>
          </p:cNvPr>
          <p:cNvPicPr>
            <a:picLocks noChangeAspect="1"/>
          </p:cNvPicPr>
          <p:nvPr/>
        </p:nvPicPr>
        <p:blipFill>
          <a:blip r:embed="rId3"/>
          <a:stretch>
            <a:fillRect/>
          </a:stretch>
        </p:blipFill>
        <p:spPr>
          <a:xfrm>
            <a:off x="6839646" y="197660"/>
            <a:ext cx="1476452" cy="1485491"/>
          </a:xfrm>
          <a:prstGeom prst="rect">
            <a:avLst/>
          </a:prstGeom>
        </p:spPr>
      </p:pic>
      <p:sp>
        <p:nvSpPr>
          <p:cNvPr id="7" name="箭號: 向右 6">
            <a:extLst>
              <a:ext uri="{FF2B5EF4-FFF2-40B4-BE49-F238E27FC236}">
                <a16:creationId xmlns:a16="http://schemas.microsoft.com/office/drawing/2014/main" id="{5D7DBDAF-CE05-402F-920E-C7B68B8DC6D8}"/>
              </a:ext>
            </a:extLst>
          </p:cNvPr>
          <p:cNvSpPr/>
          <p:nvPr/>
        </p:nvSpPr>
        <p:spPr>
          <a:xfrm>
            <a:off x="6222399" y="697207"/>
            <a:ext cx="481914" cy="5066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6DEBEAF7-FF3E-4188-A99D-5BAAEB566666}"/>
              </a:ext>
            </a:extLst>
          </p:cNvPr>
          <p:cNvPicPr>
            <a:picLocks noChangeAspect="1"/>
          </p:cNvPicPr>
          <p:nvPr/>
        </p:nvPicPr>
        <p:blipFill>
          <a:blip r:embed="rId4"/>
          <a:stretch>
            <a:fillRect/>
          </a:stretch>
        </p:blipFill>
        <p:spPr>
          <a:xfrm>
            <a:off x="399416" y="2544859"/>
            <a:ext cx="1047896" cy="1057423"/>
          </a:xfrm>
          <a:prstGeom prst="rect">
            <a:avLst/>
          </a:prstGeom>
        </p:spPr>
      </p:pic>
      <p:pic>
        <p:nvPicPr>
          <p:cNvPr id="10" name="圖片 9">
            <a:extLst>
              <a:ext uri="{FF2B5EF4-FFF2-40B4-BE49-F238E27FC236}">
                <a16:creationId xmlns:a16="http://schemas.microsoft.com/office/drawing/2014/main" id="{68D685FF-259B-4C3F-ABE7-031A673A87DE}"/>
              </a:ext>
            </a:extLst>
          </p:cNvPr>
          <p:cNvPicPr>
            <a:picLocks noChangeAspect="1"/>
          </p:cNvPicPr>
          <p:nvPr/>
        </p:nvPicPr>
        <p:blipFill>
          <a:blip r:embed="rId5"/>
          <a:stretch>
            <a:fillRect/>
          </a:stretch>
        </p:blipFill>
        <p:spPr>
          <a:xfrm>
            <a:off x="2997168" y="2544859"/>
            <a:ext cx="1038370" cy="1057423"/>
          </a:xfrm>
          <a:prstGeom prst="rect">
            <a:avLst/>
          </a:prstGeom>
        </p:spPr>
      </p:pic>
      <p:pic>
        <p:nvPicPr>
          <p:cNvPr id="11" name="圖片 10">
            <a:extLst>
              <a:ext uri="{FF2B5EF4-FFF2-40B4-BE49-F238E27FC236}">
                <a16:creationId xmlns:a16="http://schemas.microsoft.com/office/drawing/2014/main" id="{22C193A9-062F-4E81-9B92-B076EB4E6A6F}"/>
              </a:ext>
            </a:extLst>
          </p:cNvPr>
          <p:cNvPicPr>
            <a:picLocks noChangeAspect="1"/>
          </p:cNvPicPr>
          <p:nvPr/>
        </p:nvPicPr>
        <p:blipFill>
          <a:blip r:embed="rId6"/>
          <a:stretch>
            <a:fillRect/>
          </a:stretch>
        </p:blipFill>
        <p:spPr>
          <a:xfrm>
            <a:off x="1703055" y="2544859"/>
            <a:ext cx="1038370" cy="1047896"/>
          </a:xfrm>
          <a:prstGeom prst="rect">
            <a:avLst/>
          </a:prstGeom>
        </p:spPr>
      </p:pic>
      <p:sp>
        <p:nvSpPr>
          <p:cNvPr id="14" name="文字方塊 13">
            <a:extLst>
              <a:ext uri="{FF2B5EF4-FFF2-40B4-BE49-F238E27FC236}">
                <a16:creationId xmlns:a16="http://schemas.microsoft.com/office/drawing/2014/main" id="{B70DADB5-D772-4D50-B37B-F53653B7BF28}"/>
              </a:ext>
            </a:extLst>
          </p:cNvPr>
          <p:cNvSpPr txBox="1"/>
          <p:nvPr/>
        </p:nvSpPr>
        <p:spPr>
          <a:xfrm>
            <a:off x="225207" y="6107252"/>
            <a:ext cx="1396314" cy="461665"/>
          </a:xfrm>
          <a:prstGeom prst="rect">
            <a:avLst/>
          </a:prstGeom>
          <a:noFill/>
        </p:spPr>
        <p:txBody>
          <a:bodyPr wrap="square" rtlCol="0">
            <a:spAutoFit/>
          </a:bodyPr>
          <a:lstStyle/>
          <a:p>
            <a:pPr algn="ctr"/>
            <a:r>
              <a:rPr lang="en-US" altLang="zh-TW" sz="2400" dirty="0"/>
              <a:t>0.85</a:t>
            </a:r>
            <a:endParaRPr lang="zh-TW" altLang="en-US" sz="2400" dirty="0"/>
          </a:p>
        </p:txBody>
      </p:sp>
      <p:sp>
        <p:nvSpPr>
          <p:cNvPr id="15" name="文字方塊 14">
            <a:extLst>
              <a:ext uri="{FF2B5EF4-FFF2-40B4-BE49-F238E27FC236}">
                <a16:creationId xmlns:a16="http://schemas.microsoft.com/office/drawing/2014/main" id="{26BF970A-A970-42A0-9AE7-F5EC705ED85E}"/>
              </a:ext>
            </a:extLst>
          </p:cNvPr>
          <p:cNvSpPr txBox="1"/>
          <p:nvPr/>
        </p:nvSpPr>
        <p:spPr>
          <a:xfrm>
            <a:off x="2865921" y="6103608"/>
            <a:ext cx="1396314" cy="461665"/>
          </a:xfrm>
          <a:prstGeom prst="rect">
            <a:avLst/>
          </a:prstGeom>
          <a:noFill/>
        </p:spPr>
        <p:txBody>
          <a:bodyPr wrap="square" rtlCol="0">
            <a:spAutoFit/>
          </a:bodyPr>
          <a:lstStyle/>
          <a:p>
            <a:pPr algn="ctr"/>
            <a:r>
              <a:rPr lang="en-US" altLang="zh-TW" sz="2400" dirty="0"/>
              <a:t>0.01</a:t>
            </a:r>
            <a:endParaRPr lang="zh-TW" altLang="en-US" sz="2400" dirty="0"/>
          </a:p>
        </p:txBody>
      </p:sp>
      <p:sp>
        <p:nvSpPr>
          <p:cNvPr id="16" name="文字方塊 15">
            <a:extLst>
              <a:ext uri="{FF2B5EF4-FFF2-40B4-BE49-F238E27FC236}">
                <a16:creationId xmlns:a16="http://schemas.microsoft.com/office/drawing/2014/main" id="{8C78F231-F0D4-4973-9B86-EF54E505158E}"/>
              </a:ext>
            </a:extLst>
          </p:cNvPr>
          <p:cNvSpPr txBox="1"/>
          <p:nvPr/>
        </p:nvSpPr>
        <p:spPr>
          <a:xfrm>
            <a:off x="1566694" y="6094081"/>
            <a:ext cx="1396314" cy="461665"/>
          </a:xfrm>
          <a:prstGeom prst="rect">
            <a:avLst/>
          </a:prstGeom>
          <a:noFill/>
        </p:spPr>
        <p:txBody>
          <a:bodyPr wrap="square" rtlCol="0">
            <a:spAutoFit/>
          </a:bodyPr>
          <a:lstStyle/>
          <a:p>
            <a:pPr algn="ctr"/>
            <a:r>
              <a:rPr lang="en-US" altLang="zh-TW" sz="2400" dirty="0"/>
              <a:t>0.52</a:t>
            </a:r>
            <a:endParaRPr lang="zh-TW" altLang="en-US" sz="2400" dirty="0"/>
          </a:p>
        </p:txBody>
      </p:sp>
      <p:sp>
        <p:nvSpPr>
          <p:cNvPr id="8" name="矩形 7">
            <a:extLst>
              <a:ext uri="{FF2B5EF4-FFF2-40B4-BE49-F238E27FC236}">
                <a16:creationId xmlns:a16="http://schemas.microsoft.com/office/drawing/2014/main" id="{F389171F-D8F7-4CAE-AD2D-30154A169BEA}"/>
              </a:ext>
            </a:extLst>
          </p:cNvPr>
          <p:cNvSpPr/>
          <p:nvPr/>
        </p:nvSpPr>
        <p:spPr>
          <a:xfrm>
            <a:off x="399416" y="5039003"/>
            <a:ext cx="1047896" cy="70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Linear</a:t>
            </a:r>
            <a:endParaRPr lang="zh-TW" altLang="en-US" sz="2400" dirty="0"/>
          </a:p>
        </p:txBody>
      </p:sp>
      <p:sp>
        <p:nvSpPr>
          <p:cNvPr id="17" name="矩形 16">
            <a:extLst>
              <a:ext uri="{FF2B5EF4-FFF2-40B4-BE49-F238E27FC236}">
                <a16:creationId xmlns:a16="http://schemas.microsoft.com/office/drawing/2014/main" id="{0CE2F1C2-56F0-4FFD-A8C3-D2746A0E36FC}"/>
              </a:ext>
            </a:extLst>
          </p:cNvPr>
          <p:cNvSpPr/>
          <p:nvPr/>
        </p:nvSpPr>
        <p:spPr>
          <a:xfrm>
            <a:off x="1693529" y="5025017"/>
            <a:ext cx="1047896" cy="70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Linear</a:t>
            </a:r>
            <a:endParaRPr lang="zh-TW" altLang="en-US" sz="2400" dirty="0"/>
          </a:p>
        </p:txBody>
      </p:sp>
      <p:sp>
        <p:nvSpPr>
          <p:cNvPr id="18" name="矩形 17">
            <a:extLst>
              <a:ext uri="{FF2B5EF4-FFF2-40B4-BE49-F238E27FC236}">
                <a16:creationId xmlns:a16="http://schemas.microsoft.com/office/drawing/2014/main" id="{CFFE079D-1754-4974-81B8-B0DB46BF186C}"/>
              </a:ext>
            </a:extLst>
          </p:cNvPr>
          <p:cNvSpPr/>
          <p:nvPr/>
        </p:nvSpPr>
        <p:spPr>
          <a:xfrm>
            <a:off x="3004762" y="5042235"/>
            <a:ext cx="1047896" cy="70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Linear</a:t>
            </a:r>
            <a:endParaRPr lang="zh-TW" altLang="en-US" sz="2400" dirty="0"/>
          </a:p>
        </p:txBody>
      </p:sp>
      <p:cxnSp>
        <p:nvCxnSpPr>
          <p:cNvPr id="20" name="直線單箭頭接點 19">
            <a:extLst>
              <a:ext uri="{FF2B5EF4-FFF2-40B4-BE49-F238E27FC236}">
                <a16:creationId xmlns:a16="http://schemas.microsoft.com/office/drawing/2014/main" id="{A570ADDC-E6D0-4414-9660-5A77E8BB157B}"/>
              </a:ext>
            </a:extLst>
          </p:cNvPr>
          <p:cNvCxnSpPr/>
          <p:nvPr/>
        </p:nvCxnSpPr>
        <p:spPr>
          <a:xfrm>
            <a:off x="923364" y="5756509"/>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808AEA55-C26D-4E26-A86B-145C68D20A68}"/>
              </a:ext>
            </a:extLst>
          </p:cNvPr>
          <p:cNvCxnSpPr/>
          <p:nvPr/>
        </p:nvCxnSpPr>
        <p:spPr>
          <a:xfrm>
            <a:off x="2264851" y="5762902"/>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F15DF394-A29A-4539-9CCF-B9FC5FC7161F}"/>
              </a:ext>
            </a:extLst>
          </p:cNvPr>
          <p:cNvCxnSpPr/>
          <p:nvPr/>
        </p:nvCxnSpPr>
        <p:spPr>
          <a:xfrm>
            <a:off x="3539311" y="5756509"/>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CD239417-405B-40F5-97C2-5F87131EFA5E}"/>
              </a:ext>
            </a:extLst>
          </p:cNvPr>
          <p:cNvSpPr/>
          <p:nvPr/>
        </p:nvSpPr>
        <p:spPr>
          <a:xfrm>
            <a:off x="399416" y="4045816"/>
            <a:ext cx="1047896" cy="549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Extract</a:t>
            </a:r>
            <a:endParaRPr lang="zh-TW" altLang="en-US" sz="2400" dirty="0"/>
          </a:p>
        </p:txBody>
      </p:sp>
      <p:sp>
        <p:nvSpPr>
          <p:cNvPr id="26" name="矩形 25">
            <a:extLst>
              <a:ext uri="{FF2B5EF4-FFF2-40B4-BE49-F238E27FC236}">
                <a16:creationId xmlns:a16="http://schemas.microsoft.com/office/drawing/2014/main" id="{8E809B52-6BC6-4D1D-AC31-9556FC83DDC0}"/>
              </a:ext>
            </a:extLst>
          </p:cNvPr>
          <p:cNvSpPr/>
          <p:nvPr/>
        </p:nvSpPr>
        <p:spPr>
          <a:xfrm>
            <a:off x="1689609" y="4021121"/>
            <a:ext cx="1047896" cy="549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Extract</a:t>
            </a:r>
            <a:endParaRPr lang="zh-TW" altLang="en-US" sz="2400" dirty="0"/>
          </a:p>
        </p:txBody>
      </p:sp>
      <p:sp>
        <p:nvSpPr>
          <p:cNvPr id="27" name="矩形 26">
            <a:extLst>
              <a:ext uri="{FF2B5EF4-FFF2-40B4-BE49-F238E27FC236}">
                <a16:creationId xmlns:a16="http://schemas.microsoft.com/office/drawing/2014/main" id="{071D6A85-C075-4441-B229-F53A017F7E95}"/>
              </a:ext>
            </a:extLst>
          </p:cNvPr>
          <p:cNvSpPr/>
          <p:nvPr/>
        </p:nvSpPr>
        <p:spPr>
          <a:xfrm>
            <a:off x="2979802" y="4021121"/>
            <a:ext cx="1047896" cy="549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Extract</a:t>
            </a:r>
            <a:endParaRPr lang="zh-TW" altLang="en-US" sz="2400" dirty="0"/>
          </a:p>
        </p:txBody>
      </p:sp>
      <p:cxnSp>
        <p:nvCxnSpPr>
          <p:cNvPr id="28" name="直線單箭頭接點 27">
            <a:extLst>
              <a:ext uri="{FF2B5EF4-FFF2-40B4-BE49-F238E27FC236}">
                <a16:creationId xmlns:a16="http://schemas.microsoft.com/office/drawing/2014/main" id="{25EBBAD3-3B23-4D43-BAE0-2C1777F56AA0}"/>
              </a:ext>
            </a:extLst>
          </p:cNvPr>
          <p:cNvCxnSpPr/>
          <p:nvPr/>
        </p:nvCxnSpPr>
        <p:spPr>
          <a:xfrm>
            <a:off x="943312" y="4608640"/>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C51522E3-ECF5-452B-B9D2-CBAD2D3D9011}"/>
              </a:ext>
            </a:extLst>
          </p:cNvPr>
          <p:cNvCxnSpPr/>
          <p:nvPr/>
        </p:nvCxnSpPr>
        <p:spPr>
          <a:xfrm>
            <a:off x="943312" y="3615453"/>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319703A4-4CAA-4769-9B8F-5F5103C515B9}"/>
              </a:ext>
            </a:extLst>
          </p:cNvPr>
          <p:cNvCxnSpPr/>
          <p:nvPr/>
        </p:nvCxnSpPr>
        <p:spPr>
          <a:xfrm>
            <a:off x="2227780" y="4608640"/>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0C22DB2C-47A0-4CF7-8618-6F0676E4446B}"/>
              </a:ext>
            </a:extLst>
          </p:cNvPr>
          <p:cNvCxnSpPr/>
          <p:nvPr/>
        </p:nvCxnSpPr>
        <p:spPr>
          <a:xfrm>
            <a:off x="2227780" y="3615453"/>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6FBE334F-079B-4B9C-B408-E12DC0EFBCB6}"/>
              </a:ext>
            </a:extLst>
          </p:cNvPr>
          <p:cNvCxnSpPr/>
          <p:nvPr/>
        </p:nvCxnSpPr>
        <p:spPr>
          <a:xfrm>
            <a:off x="3528710" y="4594654"/>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F39A66E4-2770-49E8-84AC-E6C17147E63C}"/>
              </a:ext>
            </a:extLst>
          </p:cNvPr>
          <p:cNvCxnSpPr/>
          <p:nvPr/>
        </p:nvCxnSpPr>
        <p:spPr>
          <a:xfrm>
            <a:off x="3528710" y="3601467"/>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43" name="群組 42">
            <a:extLst>
              <a:ext uri="{FF2B5EF4-FFF2-40B4-BE49-F238E27FC236}">
                <a16:creationId xmlns:a16="http://schemas.microsoft.com/office/drawing/2014/main" id="{40002811-68B0-405D-ABCB-BA484435A93C}"/>
              </a:ext>
            </a:extLst>
          </p:cNvPr>
          <p:cNvGrpSpPr/>
          <p:nvPr/>
        </p:nvGrpSpPr>
        <p:grpSpPr>
          <a:xfrm>
            <a:off x="4376852" y="5762902"/>
            <a:ext cx="4708829" cy="461665"/>
            <a:chOff x="2566925" y="4195815"/>
            <a:chExt cx="4708829" cy="461665"/>
          </a:xfrm>
        </p:grpSpPr>
        <mc:AlternateContent xmlns:mc="http://schemas.openxmlformats.org/markup-compatibility/2006">
          <mc:Choice xmlns:a14="http://schemas.microsoft.com/office/drawing/2010/main" Requires="a14">
            <p:sp>
              <p:nvSpPr>
                <p:cNvPr id="44" name="文字方塊 43">
                  <a:extLst>
                    <a:ext uri="{FF2B5EF4-FFF2-40B4-BE49-F238E27FC236}">
                      <a16:creationId xmlns:a16="http://schemas.microsoft.com/office/drawing/2014/main" id="{16D0480C-1FA0-45CB-814B-A58161851A84}"/>
                    </a:ext>
                  </a:extLst>
                </p:cNvPr>
                <p:cNvSpPr txBox="1"/>
                <p:nvPr/>
              </p:nvSpPr>
              <p:spPr>
                <a:xfrm>
                  <a:off x="2566925" y="4200124"/>
                  <a:ext cx="396711"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𝑀</m:t>
                        </m:r>
                      </m:oMath>
                    </m:oMathPara>
                  </a14:m>
                  <a:endParaRPr lang="zh-TW" altLang="en-US" sz="2800" dirty="0"/>
                </a:p>
              </p:txBody>
            </p:sp>
          </mc:Choice>
          <mc:Fallback>
            <p:sp>
              <p:nvSpPr>
                <p:cNvPr id="44" name="文字方塊 43">
                  <a:extLst>
                    <a:ext uri="{FF2B5EF4-FFF2-40B4-BE49-F238E27FC236}">
                      <a16:creationId xmlns:a16="http://schemas.microsoft.com/office/drawing/2014/main" id="{16D0480C-1FA0-45CB-814B-A58161851A84}"/>
                    </a:ext>
                  </a:extLst>
                </p:cNvPr>
                <p:cNvSpPr txBox="1">
                  <a:spLocks noRot="1" noChangeAspect="1" noMove="1" noResize="1" noEditPoints="1" noAdjustHandles="1" noChangeArrowheads="1" noChangeShapeType="1" noTextEdit="1"/>
                </p:cNvSpPr>
                <p:nvPr/>
              </p:nvSpPr>
              <p:spPr>
                <a:xfrm>
                  <a:off x="2566925" y="4200124"/>
                  <a:ext cx="396711" cy="430887"/>
                </a:xfrm>
                <a:prstGeom prst="rect">
                  <a:avLst/>
                </a:prstGeom>
                <a:blipFill>
                  <a:blip r:embed="rId7"/>
                  <a:stretch>
                    <a:fillRect/>
                  </a:stretch>
                </a:blipFill>
              </p:spPr>
              <p:txBody>
                <a:bodyPr/>
                <a:lstStyle/>
                <a:p>
                  <a:r>
                    <a:rPr lang="zh-TW" altLang="en-US">
                      <a:noFill/>
                    </a:rPr>
                    <a:t> </a:t>
                  </a:r>
                </a:p>
              </p:txBody>
            </p:sp>
          </mc:Fallback>
        </mc:AlternateContent>
        <p:sp>
          <p:nvSpPr>
            <p:cNvPr id="45" name="文字方塊 44">
              <a:extLst>
                <a:ext uri="{FF2B5EF4-FFF2-40B4-BE49-F238E27FC236}">
                  <a16:creationId xmlns:a16="http://schemas.microsoft.com/office/drawing/2014/main" id="{59C89B6F-2721-4C54-86E9-E88A19E3B697}"/>
                </a:ext>
              </a:extLst>
            </p:cNvPr>
            <p:cNvSpPr txBox="1"/>
            <p:nvPr/>
          </p:nvSpPr>
          <p:spPr>
            <a:xfrm>
              <a:off x="2963636" y="4195815"/>
              <a:ext cx="4312118" cy="461665"/>
            </a:xfrm>
            <a:prstGeom prst="rect">
              <a:avLst/>
            </a:prstGeom>
            <a:noFill/>
          </p:spPr>
          <p:txBody>
            <a:bodyPr wrap="square" rtlCol="0">
              <a:spAutoFit/>
            </a:bodyPr>
            <a:lstStyle/>
            <a:p>
              <a:r>
                <a:rPr lang="en-US" altLang="zh-TW" sz="2400" dirty="0"/>
                <a:t>is the number of segments. </a:t>
              </a:r>
              <a:endParaRPr lang="zh-TW" altLang="en-US" sz="2400" dirty="0"/>
            </a:p>
          </p:txBody>
        </p:sp>
      </p:grpSp>
      <mc:AlternateContent xmlns:mc="http://schemas.openxmlformats.org/markup-compatibility/2006">
        <mc:Choice xmlns:a14="http://schemas.microsoft.com/office/drawing/2010/main" Requires="a14">
          <p:sp>
            <p:nvSpPr>
              <p:cNvPr id="46" name="文字方塊 45">
                <a:extLst>
                  <a:ext uri="{FF2B5EF4-FFF2-40B4-BE49-F238E27FC236}">
                    <a16:creationId xmlns:a16="http://schemas.microsoft.com/office/drawing/2014/main" id="{EFE68C64-A381-4974-B6DF-E688BED998D4}"/>
                  </a:ext>
                </a:extLst>
              </p:cNvPr>
              <p:cNvSpPr txBox="1"/>
              <p:nvPr/>
            </p:nvSpPr>
            <p:spPr>
              <a:xfrm>
                <a:off x="4376852" y="4754075"/>
                <a:ext cx="1378454" cy="96116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𝑥</m:t>
                          </m:r>
                        </m:e>
                        <m:sub>
                          <m:r>
                            <a:rPr lang="en-US" altLang="zh-TW" sz="2800" b="0" i="1" smtClean="0">
                              <a:latin typeface="Cambria Math" panose="02040503050406030204" pitchFamily="18" charset="0"/>
                            </a:rPr>
                            <m:t>𝑚</m:t>
                          </m:r>
                        </m:sub>
                      </m:sSub>
                      <m:r>
                        <a:rPr lang="en-US" altLang="zh-TW" sz="2800" b="0" i="1" smtClean="0">
                          <a:latin typeface="Cambria Math" panose="02040503050406030204" pitchFamily="18" charset="0"/>
                        </a:rPr>
                        <m:t>=</m:t>
                      </m:r>
                      <m:d>
                        <m:dPr>
                          <m:begChr m:val="{"/>
                          <m:endChr m:val=""/>
                          <m:ctrlPr>
                            <a:rPr lang="en-US" altLang="zh-TW" sz="2800" b="0" i="1" smtClean="0">
                              <a:latin typeface="Cambria Math" panose="02040503050406030204" pitchFamily="18" charset="0"/>
                            </a:rPr>
                          </m:ctrlPr>
                        </m:dPr>
                        <m:e>
                          <m:eqArr>
                            <m:eqArrPr>
                              <m:ctrlPr>
                                <a:rPr lang="en-US" altLang="zh-TW" sz="2800" b="0" i="1" smtClean="0">
                                  <a:latin typeface="Cambria Math" panose="02040503050406030204" pitchFamily="18" charset="0"/>
                                </a:rPr>
                              </m:ctrlPr>
                            </m:eqArrPr>
                            <m:e>
                              <m:r>
                                <a:rPr lang="en-US" altLang="zh-TW" sz="2800" b="0" i="1" smtClean="0">
                                  <a:latin typeface="Cambria Math" panose="02040503050406030204" pitchFamily="18" charset="0"/>
                                </a:rPr>
                                <m:t>0</m:t>
                              </m:r>
                            </m:e>
                            <m:e>
                              <m:r>
                                <a:rPr lang="en-US" altLang="zh-TW" sz="2800" b="0" i="1" smtClean="0">
                                  <a:latin typeface="Cambria Math" panose="02040503050406030204" pitchFamily="18" charset="0"/>
                                </a:rPr>
                                <m:t>&amp;1</m:t>
                              </m:r>
                            </m:e>
                          </m:eqArr>
                        </m:e>
                      </m:d>
                    </m:oMath>
                  </m:oMathPara>
                </a14:m>
                <a:endParaRPr lang="zh-TW" altLang="en-US" sz="2800" dirty="0"/>
              </a:p>
            </p:txBody>
          </p:sp>
        </mc:Choice>
        <mc:Fallback>
          <p:sp>
            <p:nvSpPr>
              <p:cNvPr id="46" name="文字方塊 45">
                <a:extLst>
                  <a:ext uri="{FF2B5EF4-FFF2-40B4-BE49-F238E27FC236}">
                    <a16:creationId xmlns:a16="http://schemas.microsoft.com/office/drawing/2014/main" id="{EFE68C64-A381-4974-B6DF-E688BED998D4}"/>
                  </a:ext>
                </a:extLst>
              </p:cNvPr>
              <p:cNvSpPr txBox="1">
                <a:spLocks noRot="1" noChangeAspect="1" noMove="1" noResize="1" noEditPoints="1" noAdjustHandles="1" noChangeArrowheads="1" noChangeShapeType="1" noTextEdit="1"/>
              </p:cNvSpPr>
              <p:nvPr/>
            </p:nvSpPr>
            <p:spPr>
              <a:xfrm>
                <a:off x="4376852" y="4754075"/>
                <a:ext cx="1378454" cy="961161"/>
              </a:xfrm>
              <a:prstGeom prst="rect">
                <a:avLst/>
              </a:prstGeom>
              <a:blipFill>
                <a:blip r:embed="rId8"/>
                <a:stretch>
                  <a:fillRect/>
                </a:stretch>
              </a:blipFill>
            </p:spPr>
            <p:txBody>
              <a:bodyPr/>
              <a:lstStyle/>
              <a:p>
                <a:r>
                  <a:rPr lang="zh-TW" altLang="en-US">
                    <a:noFill/>
                  </a:rPr>
                  <a:t> </a:t>
                </a:r>
              </a:p>
            </p:txBody>
          </p:sp>
        </mc:Fallback>
      </mc:AlternateContent>
      <p:sp>
        <p:nvSpPr>
          <p:cNvPr id="47" name="文字方塊 46">
            <a:extLst>
              <a:ext uri="{FF2B5EF4-FFF2-40B4-BE49-F238E27FC236}">
                <a16:creationId xmlns:a16="http://schemas.microsoft.com/office/drawing/2014/main" id="{E02FF58D-6218-43FB-8AED-A4BECABFF041}"/>
              </a:ext>
            </a:extLst>
          </p:cNvPr>
          <p:cNvSpPr txBox="1"/>
          <p:nvPr/>
        </p:nvSpPr>
        <p:spPr>
          <a:xfrm>
            <a:off x="6016683" y="4814215"/>
            <a:ext cx="4312118" cy="461665"/>
          </a:xfrm>
          <a:prstGeom prst="rect">
            <a:avLst/>
          </a:prstGeom>
          <a:noFill/>
        </p:spPr>
        <p:txBody>
          <a:bodyPr wrap="square" rtlCol="0">
            <a:spAutoFit/>
          </a:bodyPr>
          <a:lstStyle/>
          <a:p>
            <a:r>
              <a:rPr lang="en-US" altLang="zh-TW" sz="2400" dirty="0"/>
              <a:t>Segment m is deleted.</a:t>
            </a:r>
            <a:endParaRPr lang="zh-TW" altLang="en-US" sz="2400" dirty="0"/>
          </a:p>
        </p:txBody>
      </p:sp>
      <p:sp>
        <p:nvSpPr>
          <p:cNvPr id="48" name="文字方塊 47">
            <a:extLst>
              <a:ext uri="{FF2B5EF4-FFF2-40B4-BE49-F238E27FC236}">
                <a16:creationId xmlns:a16="http://schemas.microsoft.com/office/drawing/2014/main" id="{45422152-F053-47A1-848A-A53265D2D1D0}"/>
              </a:ext>
            </a:extLst>
          </p:cNvPr>
          <p:cNvSpPr txBox="1"/>
          <p:nvPr/>
        </p:nvSpPr>
        <p:spPr>
          <a:xfrm>
            <a:off x="6026961" y="5216533"/>
            <a:ext cx="3890775" cy="461665"/>
          </a:xfrm>
          <a:prstGeom prst="rect">
            <a:avLst/>
          </a:prstGeom>
          <a:noFill/>
        </p:spPr>
        <p:txBody>
          <a:bodyPr wrap="square" rtlCol="0">
            <a:spAutoFit/>
          </a:bodyPr>
          <a:lstStyle/>
          <a:p>
            <a:r>
              <a:rPr lang="en-US" altLang="zh-TW" sz="2400" dirty="0"/>
              <a:t>Segment m exists.</a:t>
            </a:r>
            <a:endParaRPr lang="zh-TW" altLang="en-US" sz="2400" dirty="0"/>
          </a:p>
        </p:txBody>
      </p:sp>
      <p:grpSp>
        <p:nvGrpSpPr>
          <p:cNvPr id="57" name="群組 56">
            <a:extLst>
              <a:ext uri="{FF2B5EF4-FFF2-40B4-BE49-F238E27FC236}">
                <a16:creationId xmlns:a16="http://schemas.microsoft.com/office/drawing/2014/main" id="{3D24043D-3378-490E-A1FD-E640C39B617A}"/>
              </a:ext>
            </a:extLst>
          </p:cNvPr>
          <p:cNvGrpSpPr/>
          <p:nvPr/>
        </p:nvGrpSpPr>
        <p:grpSpPr>
          <a:xfrm>
            <a:off x="4889958" y="2897259"/>
            <a:ext cx="3426140" cy="531741"/>
            <a:chOff x="4889958" y="3167390"/>
            <a:chExt cx="3426140" cy="531741"/>
          </a:xfrm>
        </p:grpSpPr>
        <p:sp>
          <p:nvSpPr>
            <p:cNvPr id="50" name="矩形 49">
              <a:extLst>
                <a:ext uri="{FF2B5EF4-FFF2-40B4-BE49-F238E27FC236}">
                  <a16:creationId xmlns:a16="http://schemas.microsoft.com/office/drawing/2014/main" id="{59AA6AE8-4895-4F33-8EFC-AFB71B7CC910}"/>
                </a:ext>
              </a:extLst>
            </p:cNvPr>
            <p:cNvSpPr/>
            <p:nvPr/>
          </p:nvSpPr>
          <p:spPr>
            <a:xfrm>
              <a:off x="4889958" y="3216315"/>
              <a:ext cx="3333750" cy="4424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52" name="矩形 51">
                  <a:extLst>
                    <a:ext uri="{FF2B5EF4-FFF2-40B4-BE49-F238E27FC236}">
                      <a16:creationId xmlns:a16="http://schemas.microsoft.com/office/drawing/2014/main" id="{E5CAAA7F-55DC-414E-8117-2BB131BEA7EF}"/>
                    </a:ext>
                  </a:extLst>
                </p:cNvPr>
                <p:cNvSpPr/>
                <p:nvPr/>
              </p:nvSpPr>
              <p:spPr>
                <a:xfrm>
                  <a:off x="4987226" y="3167585"/>
                  <a:ext cx="549574"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i="1">
                                <a:latin typeface="Cambria Math" panose="02040503050406030204" pitchFamily="18" charset="0"/>
                              </a:rPr>
                              <m:t>1</m:t>
                            </m:r>
                          </m:sub>
                        </m:sSub>
                      </m:oMath>
                    </m:oMathPara>
                  </a14:m>
                  <a:endParaRPr lang="zh-TW" altLang="en-US" sz="2400" dirty="0"/>
                </a:p>
              </p:txBody>
            </p:sp>
          </mc:Choice>
          <mc:Fallback>
            <p:sp>
              <p:nvSpPr>
                <p:cNvPr id="52" name="矩形 51">
                  <a:extLst>
                    <a:ext uri="{FF2B5EF4-FFF2-40B4-BE49-F238E27FC236}">
                      <a16:creationId xmlns:a16="http://schemas.microsoft.com/office/drawing/2014/main" id="{E5CAAA7F-55DC-414E-8117-2BB131BEA7EF}"/>
                    </a:ext>
                  </a:extLst>
                </p:cNvPr>
                <p:cNvSpPr>
                  <a:spLocks noRot="1" noChangeAspect="1" noMove="1" noResize="1" noEditPoints="1" noAdjustHandles="1" noChangeArrowheads="1" noChangeShapeType="1" noTextEdit="1"/>
                </p:cNvSpPr>
                <p:nvPr/>
              </p:nvSpPr>
              <p:spPr>
                <a:xfrm>
                  <a:off x="4987226" y="3167585"/>
                  <a:ext cx="549574" cy="461665"/>
                </a:xfrm>
                <a:prstGeom prst="rect">
                  <a:avLst/>
                </a:prstGeom>
                <a:blipFill>
                  <a:blip r:embed="rId9"/>
                  <a:stretch>
                    <a:fillRect b="-131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3" name="矩形 52">
                  <a:extLst>
                    <a:ext uri="{FF2B5EF4-FFF2-40B4-BE49-F238E27FC236}">
                      <a16:creationId xmlns:a16="http://schemas.microsoft.com/office/drawing/2014/main" id="{AD75C83C-F2BF-4994-9224-20B293CC4C03}"/>
                    </a:ext>
                  </a:extLst>
                </p:cNvPr>
                <p:cNvSpPr/>
                <p:nvPr/>
              </p:nvSpPr>
              <p:spPr>
                <a:xfrm>
                  <a:off x="7679449" y="3175943"/>
                  <a:ext cx="63664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𝑀</m:t>
                            </m:r>
                          </m:sub>
                        </m:sSub>
                      </m:oMath>
                    </m:oMathPara>
                  </a14:m>
                  <a:endParaRPr lang="zh-TW" altLang="en-US" sz="2400" dirty="0"/>
                </a:p>
              </p:txBody>
            </p:sp>
          </mc:Choice>
          <mc:Fallback>
            <p:sp>
              <p:nvSpPr>
                <p:cNvPr id="53" name="矩形 52">
                  <a:extLst>
                    <a:ext uri="{FF2B5EF4-FFF2-40B4-BE49-F238E27FC236}">
                      <a16:creationId xmlns:a16="http://schemas.microsoft.com/office/drawing/2014/main" id="{AD75C83C-F2BF-4994-9224-20B293CC4C03}"/>
                    </a:ext>
                  </a:extLst>
                </p:cNvPr>
                <p:cNvSpPr>
                  <a:spLocks noRot="1" noChangeAspect="1" noMove="1" noResize="1" noEditPoints="1" noAdjustHandles="1" noChangeArrowheads="1" noChangeShapeType="1" noTextEdit="1"/>
                </p:cNvSpPr>
                <p:nvPr/>
              </p:nvSpPr>
              <p:spPr>
                <a:xfrm>
                  <a:off x="7679449" y="3175943"/>
                  <a:ext cx="636649" cy="461665"/>
                </a:xfrm>
                <a:prstGeom prst="rect">
                  <a:avLst/>
                </a:prstGeom>
                <a:blipFill>
                  <a:blip r:embed="rId10"/>
                  <a:stretch>
                    <a:fillRect b="-1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4" name="矩形 53">
                  <a:extLst>
                    <a:ext uri="{FF2B5EF4-FFF2-40B4-BE49-F238E27FC236}">
                      <a16:creationId xmlns:a16="http://schemas.microsoft.com/office/drawing/2014/main" id="{478BCB70-0C79-453A-B8A2-4C5AC6C5BC36}"/>
                    </a:ext>
                  </a:extLst>
                </p:cNvPr>
                <p:cNvSpPr/>
                <p:nvPr/>
              </p:nvSpPr>
              <p:spPr>
                <a:xfrm>
                  <a:off x="6302815" y="3167390"/>
                  <a:ext cx="63664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𝑚</m:t>
                            </m:r>
                          </m:sub>
                        </m:sSub>
                      </m:oMath>
                    </m:oMathPara>
                  </a14:m>
                  <a:endParaRPr lang="zh-TW" altLang="en-US" sz="2400" dirty="0"/>
                </a:p>
              </p:txBody>
            </p:sp>
          </mc:Choice>
          <mc:Fallback>
            <p:sp>
              <p:nvSpPr>
                <p:cNvPr id="54" name="矩形 53">
                  <a:extLst>
                    <a:ext uri="{FF2B5EF4-FFF2-40B4-BE49-F238E27FC236}">
                      <a16:creationId xmlns:a16="http://schemas.microsoft.com/office/drawing/2014/main" id="{478BCB70-0C79-453A-B8A2-4C5AC6C5BC36}"/>
                    </a:ext>
                  </a:extLst>
                </p:cNvPr>
                <p:cNvSpPr>
                  <a:spLocks noRot="1" noChangeAspect="1" noMove="1" noResize="1" noEditPoints="1" noAdjustHandles="1" noChangeArrowheads="1" noChangeShapeType="1" noTextEdit="1"/>
                </p:cNvSpPr>
                <p:nvPr/>
              </p:nvSpPr>
              <p:spPr>
                <a:xfrm>
                  <a:off x="6302815" y="3167390"/>
                  <a:ext cx="636649" cy="461665"/>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5" name="矩形 54">
                  <a:extLst>
                    <a:ext uri="{FF2B5EF4-FFF2-40B4-BE49-F238E27FC236}">
                      <a16:creationId xmlns:a16="http://schemas.microsoft.com/office/drawing/2014/main" id="{3696F4B9-8756-404E-AF9C-62980DC46231}"/>
                    </a:ext>
                  </a:extLst>
                </p:cNvPr>
                <p:cNvSpPr/>
                <p:nvPr/>
              </p:nvSpPr>
              <p:spPr>
                <a:xfrm>
                  <a:off x="5448910" y="3175911"/>
                  <a:ext cx="941796"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800" b="1" i="1">
                            <a:latin typeface="Cambria Math" panose="02040503050406030204" pitchFamily="18" charset="0"/>
                            <a:ea typeface="Cambria Math" panose="02040503050406030204" pitchFamily="18" charset="0"/>
                          </a:rPr>
                          <m:t>⋯</m:t>
                        </m:r>
                        <m:r>
                          <a:rPr lang="en-US" altLang="zh-TW" sz="2800" b="1" i="1" smtClean="0">
                            <a:latin typeface="Cambria Math" panose="02040503050406030204" pitchFamily="18" charset="0"/>
                            <a:ea typeface="Cambria Math" panose="02040503050406030204" pitchFamily="18" charset="0"/>
                          </a:rPr>
                          <m:t>⋯</m:t>
                        </m:r>
                      </m:oMath>
                    </m:oMathPara>
                  </a14:m>
                  <a:endParaRPr lang="zh-TW" altLang="en-US" sz="2800" b="1" dirty="0"/>
                </a:p>
              </p:txBody>
            </p:sp>
          </mc:Choice>
          <mc:Fallback>
            <p:sp>
              <p:nvSpPr>
                <p:cNvPr id="55" name="矩形 54">
                  <a:extLst>
                    <a:ext uri="{FF2B5EF4-FFF2-40B4-BE49-F238E27FC236}">
                      <a16:creationId xmlns:a16="http://schemas.microsoft.com/office/drawing/2014/main" id="{3696F4B9-8756-404E-AF9C-62980DC46231}"/>
                    </a:ext>
                  </a:extLst>
                </p:cNvPr>
                <p:cNvSpPr>
                  <a:spLocks noRot="1" noChangeAspect="1" noMove="1" noResize="1" noEditPoints="1" noAdjustHandles="1" noChangeArrowheads="1" noChangeShapeType="1" noTextEdit="1"/>
                </p:cNvSpPr>
                <p:nvPr/>
              </p:nvSpPr>
              <p:spPr>
                <a:xfrm>
                  <a:off x="5448910" y="3175911"/>
                  <a:ext cx="941796" cy="523220"/>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6" name="矩形 55">
                  <a:extLst>
                    <a:ext uri="{FF2B5EF4-FFF2-40B4-BE49-F238E27FC236}">
                      <a16:creationId xmlns:a16="http://schemas.microsoft.com/office/drawing/2014/main" id="{15D97EA5-E218-45B0-8B16-DDBB050A82BF}"/>
                    </a:ext>
                  </a:extLst>
                </p:cNvPr>
                <p:cNvSpPr/>
                <p:nvPr/>
              </p:nvSpPr>
              <p:spPr>
                <a:xfrm>
                  <a:off x="6852390" y="3167390"/>
                  <a:ext cx="941796"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800" b="1" i="1">
                            <a:latin typeface="Cambria Math" panose="02040503050406030204" pitchFamily="18" charset="0"/>
                            <a:ea typeface="Cambria Math" panose="02040503050406030204" pitchFamily="18" charset="0"/>
                          </a:rPr>
                          <m:t>⋯</m:t>
                        </m:r>
                        <m:r>
                          <a:rPr lang="en-US" altLang="zh-TW" sz="2800" b="1" i="1" smtClean="0">
                            <a:latin typeface="Cambria Math" panose="02040503050406030204" pitchFamily="18" charset="0"/>
                            <a:ea typeface="Cambria Math" panose="02040503050406030204" pitchFamily="18" charset="0"/>
                          </a:rPr>
                          <m:t>⋯</m:t>
                        </m:r>
                      </m:oMath>
                    </m:oMathPara>
                  </a14:m>
                  <a:endParaRPr lang="zh-TW" altLang="en-US" sz="2800" b="1" dirty="0"/>
                </a:p>
              </p:txBody>
            </p:sp>
          </mc:Choice>
          <mc:Fallback>
            <p:sp>
              <p:nvSpPr>
                <p:cNvPr id="56" name="矩形 55">
                  <a:extLst>
                    <a:ext uri="{FF2B5EF4-FFF2-40B4-BE49-F238E27FC236}">
                      <a16:creationId xmlns:a16="http://schemas.microsoft.com/office/drawing/2014/main" id="{15D97EA5-E218-45B0-8B16-DDBB050A82BF}"/>
                    </a:ext>
                  </a:extLst>
                </p:cNvPr>
                <p:cNvSpPr>
                  <a:spLocks noRot="1" noChangeAspect="1" noMove="1" noResize="1" noEditPoints="1" noAdjustHandles="1" noChangeArrowheads="1" noChangeShapeType="1" noTextEdit="1"/>
                </p:cNvSpPr>
                <p:nvPr/>
              </p:nvSpPr>
              <p:spPr>
                <a:xfrm>
                  <a:off x="6852390" y="3167390"/>
                  <a:ext cx="941796" cy="523220"/>
                </a:xfrm>
                <a:prstGeom prst="rect">
                  <a:avLst/>
                </a:prstGeom>
                <a:blipFill>
                  <a:blip r:embed="rId13"/>
                  <a:stretch>
                    <a:fillRect/>
                  </a:stretch>
                </a:blipFill>
              </p:spPr>
              <p:txBody>
                <a:bodyPr/>
                <a:lstStyle/>
                <a:p>
                  <a:r>
                    <a:rPr lang="zh-TW" altLang="en-US">
                      <a:noFill/>
                    </a:rPr>
                    <a:t> </a:t>
                  </a:r>
                </a:p>
              </p:txBody>
            </p:sp>
          </mc:Fallback>
        </mc:AlternateContent>
      </p:grpSp>
      <p:sp>
        <p:nvSpPr>
          <p:cNvPr id="58" name="箭號: 向下 57">
            <a:extLst>
              <a:ext uri="{FF2B5EF4-FFF2-40B4-BE49-F238E27FC236}">
                <a16:creationId xmlns:a16="http://schemas.microsoft.com/office/drawing/2014/main" id="{1253A72D-F3B7-4BC4-BEB8-4F72BC633187}"/>
              </a:ext>
            </a:extLst>
          </p:cNvPr>
          <p:cNvSpPr/>
          <p:nvPr/>
        </p:nvSpPr>
        <p:spPr>
          <a:xfrm>
            <a:off x="6255974" y="3577466"/>
            <a:ext cx="525513" cy="112868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59" name="直線單箭頭接點 58">
            <a:extLst>
              <a:ext uri="{FF2B5EF4-FFF2-40B4-BE49-F238E27FC236}">
                <a16:creationId xmlns:a16="http://schemas.microsoft.com/office/drawing/2014/main" id="{77573F12-9E52-4866-8AAE-1D5B228CEAD1}"/>
              </a:ext>
            </a:extLst>
          </p:cNvPr>
          <p:cNvCxnSpPr>
            <a:cxnSpLocks/>
          </p:cNvCxnSpPr>
          <p:nvPr/>
        </p:nvCxnSpPr>
        <p:spPr>
          <a:xfrm>
            <a:off x="4494090" y="3213818"/>
            <a:ext cx="3813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9342FBC4-0FC9-48F6-B25B-86310F607C63}"/>
              </a:ext>
            </a:extLst>
          </p:cNvPr>
          <p:cNvCxnSpPr>
            <a:cxnSpLocks/>
          </p:cNvCxnSpPr>
          <p:nvPr/>
        </p:nvCxnSpPr>
        <p:spPr>
          <a:xfrm>
            <a:off x="4522573" y="3213818"/>
            <a:ext cx="0" cy="15402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9E002BD0-1962-41FD-BA9E-42235C267F7E}"/>
              </a:ext>
            </a:extLst>
          </p:cNvPr>
          <p:cNvCxnSpPr>
            <a:cxnSpLocks/>
          </p:cNvCxnSpPr>
          <p:nvPr/>
        </p:nvCxnSpPr>
        <p:spPr>
          <a:xfrm>
            <a:off x="3540006" y="4754075"/>
            <a:ext cx="100667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88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24" grpId="0" animBg="1"/>
      <p:bldP spid="26" grpId="0" animBg="1"/>
      <p:bldP spid="27" grpId="0" animBg="1"/>
      <p:bldP spid="46" grpId="0"/>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7872CE-E54C-42AA-8A52-E44EB16DE819}"/>
              </a:ext>
            </a:extLst>
          </p:cNvPr>
          <p:cNvSpPr>
            <a:spLocks noGrp="1"/>
          </p:cNvSpPr>
          <p:nvPr>
            <p:ph type="title"/>
          </p:nvPr>
        </p:nvSpPr>
        <p:spPr/>
        <p:txBody>
          <a:bodyPr/>
          <a:lstStyle/>
          <a:p>
            <a:r>
              <a:rPr lang="en-US" altLang="zh-TW" dirty="0"/>
              <a:t>LIME </a:t>
            </a:r>
            <a:r>
              <a:rPr lang="zh-TW" altLang="en-US" dirty="0"/>
              <a:t>－ </a:t>
            </a:r>
            <a:r>
              <a:rPr lang="en-US" altLang="zh-TW" dirty="0"/>
              <a:t>Image </a:t>
            </a:r>
            <a:endParaRPr lang="zh-TW" altLang="en-US" dirty="0"/>
          </a:p>
        </p:txBody>
      </p:sp>
      <p:sp>
        <p:nvSpPr>
          <p:cNvPr id="3" name="內容版面配置區 2">
            <a:extLst>
              <a:ext uri="{FF2B5EF4-FFF2-40B4-BE49-F238E27FC236}">
                <a16:creationId xmlns:a16="http://schemas.microsoft.com/office/drawing/2014/main" id="{78E858B9-F69C-4D26-93DD-60EB4BE32F04}"/>
              </a:ext>
            </a:extLst>
          </p:cNvPr>
          <p:cNvSpPr>
            <a:spLocks noGrp="1"/>
          </p:cNvSpPr>
          <p:nvPr>
            <p:ph idx="1"/>
          </p:nvPr>
        </p:nvSpPr>
        <p:spPr/>
        <p:txBody>
          <a:bodyPr/>
          <a:lstStyle/>
          <a:p>
            <a:r>
              <a:rPr lang="en-US" altLang="zh-TW" dirty="0"/>
              <a:t>4. Interpret the model you learned </a:t>
            </a:r>
            <a:endParaRPr lang="zh-TW" altLang="en-US" dirty="0"/>
          </a:p>
        </p:txBody>
      </p:sp>
      <p:pic>
        <p:nvPicPr>
          <p:cNvPr id="5" name="圖片 4">
            <a:extLst>
              <a:ext uri="{FF2B5EF4-FFF2-40B4-BE49-F238E27FC236}">
                <a16:creationId xmlns:a16="http://schemas.microsoft.com/office/drawing/2014/main" id="{87DECECE-294D-4757-A865-544C862DD7A8}"/>
              </a:ext>
            </a:extLst>
          </p:cNvPr>
          <p:cNvPicPr>
            <a:picLocks noChangeAspect="1"/>
          </p:cNvPicPr>
          <p:nvPr/>
        </p:nvPicPr>
        <p:blipFill>
          <a:blip r:embed="rId3"/>
          <a:stretch>
            <a:fillRect/>
          </a:stretch>
        </p:blipFill>
        <p:spPr>
          <a:xfrm>
            <a:off x="4684753" y="258246"/>
            <a:ext cx="1383319" cy="1366380"/>
          </a:xfrm>
          <a:prstGeom prst="rect">
            <a:avLst/>
          </a:prstGeom>
        </p:spPr>
      </p:pic>
      <p:pic>
        <p:nvPicPr>
          <p:cNvPr id="6" name="圖片 5">
            <a:extLst>
              <a:ext uri="{FF2B5EF4-FFF2-40B4-BE49-F238E27FC236}">
                <a16:creationId xmlns:a16="http://schemas.microsoft.com/office/drawing/2014/main" id="{1FF6DBA5-B352-44A3-91B7-2E16CDDAB919}"/>
              </a:ext>
            </a:extLst>
          </p:cNvPr>
          <p:cNvPicPr>
            <a:picLocks noChangeAspect="1"/>
          </p:cNvPicPr>
          <p:nvPr/>
        </p:nvPicPr>
        <p:blipFill>
          <a:blip r:embed="rId4"/>
          <a:stretch>
            <a:fillRect/>
          </a:stretch>
        </p:blipFill>
        <p:spPr>
          <a:xfrm>
            <a:off x="6839646" y="197660"/>
            <a:ext cx="1476452" cy="1485491"/>
          </a:xfrm>
          <a:prstGeom prst="rect">
            <a:avLst/>
          </a:prstGeom>
        </p:spPr>
      </p:pic>
      <p:sp>
        <p:nvSpPr>
          <p:cNvPr id="7" name="箭號: 向右 6">
            <a:extLst>
              <a:ext uri="{FF2B5EF4-FFF2-40B4-BE49-F238E27FC236}">
                <a16:creationId xmlns:a16="http://schemas.microsoft.com/office/drawing/2014/main" id="{5D7DBDAF-CE05-402F-920E-C7B68B8DC6D8}"/>
              </a:ext>
            </a:extLst>
          </p:cNvPr>
          <p:cNvSpPr/>
          <p:nvPr/>
        </p:nvSpPr>
        <p:spPr>
          <a:xfrm>
            <a:off x="6222399" y="697207"/>
            <a:ext cx="481914" cy="5066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6DEBEAF7-FF3E-4188-A99D-5BAAEB566666}"/>
              </a:ext>
            </a:extLst>
          </p:cNvPr>
          <p:cNvPicPr>
            <a:picLocks noChangeAspect="1"/>
          </p:cNvPicPr>
          <p:nvPr/>
        </p:nvPicPr>
        <p:blipFill>
          <a:blip r:embed="rId5"/>
          <a:stretch>
            <a:fillRect/>
          </a:stretch>
        </p:blipFill>
        <p:spPr>
          <a:xfrm>
            <a:off x="853408" y="2431029"/>
            <a:ext cx="1047896" cy="1057423"/>
          </a:xfrm>
          <a:prstGeom prst="rect">
            <a:avLst/>
          </a:prstGeom>
        </p:spPr>
      </p:pic>
      <p:sp>
        <p:nvSpPr>
          <p:cNvPr id="14" name="文字方塊 13">
            <a:extLst>
              <a:ext uri="{FF2B5EF4-FFF2-40B4-BE49-F238E27FC236}">
                <a16:creationId xmlns:a16="http://schemas.microsoft.com/office/drawing/2014/main" id="{B70DADB5-D772-4D50-B37B-F53653B7BF28}"/>
              </a:ext>
            </a:extLst>
          </p:cNvPr>
          <p:cNvSpPr txBox="1"/>
          <p:nvPr/>
        </p:nvSpPr>
        <p:spPr>
          <a:xfrm>
            <a:off x="679199" y="6073042"/>
            <a:ext cx="1396314" cy="461665"/>
          </a:xfrm>
          <a:prstGeom prst="rect">
            <a:avLst/>
          </a:prstGeom>
          <a:noFill/>
        </p:spPr>
        <p:txBody>
          <a:bodyPr wrap="square" rtlCol="0">
            <a:spAutoFit/>
          </a:bodyPr>
          <a:lstStyle/>
          <a:p>
            <a:pPr algn="ctr"/>
            <a:r>
              <a:rPr lang="en-US" altLang="zh-TW" sz="2400" dirty="0"/>
              <a:t>0.85</a:t>
            </a:r>
            <a:endParaRPr lang="zh-TW" altLang="en-US" sz="2400" dirty="0"/>
          </a:p>
        </p:txBody>
      </p:sp>
      <p:sp>
        <p:nvSpPr>
          <p:cNvPr id="8" name="矩形 7">
            <a:extLst>
              <a:ext uri="{FF2B5EF4-FFF2-40B4-BE49-F238E27FC236}">
                <a16:creationId xmlns:a16="http://schemas.microsoft.com/office/drawing/2014/main" id="{F389171F-D8F7-4CAE-AD2D-30154A169BEA}"/>
              </a:ext>
            </a:extLst>
          </p:cNvPr>
          <p:cNvSpPr/>
          <p:nvPr/>
        </p:nvSpPr>
        <p:spPr>
          <a:xfrm>
            <a:off x="853408" y="4925173"/>
            <a:ext cx="1047896" cy="704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Linear</a:t>
            </a:r>
            <a:endParaRPr lang="zh-TW" altLang="en-US" sz="2400" dirty="0"/>
          </a:p>
        </p:txBody>
      </p:sp>
      <p:cxnSp>
        <p:nvCxnSpPr>
          <p:cNvPr id="20" name="直線單箭頭接點 19">
            <a:extLst>
              <a:ext uri="{FF2B5EF4-FFF2-40B4-BE49-F238E27FC236}">
                <a16:creationId xmlns:a16="http://schemas.microsoft.com/office/drawing/2014/main" id="{A570ADDC-E6D0-4414-9660-5A77E8BB157B}"/>
              </a:ext>
            </a:extLst>
          </p:cNvPr>
          <p:cNvCxnSpPr/>
          <p:nvPr/>
        </p:nvCxnSpPr>
        <p:spPr>
          <a:xfrm>
            <a:off x="1377356" y="5642679"/>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CD239417-405B-40F5-97C2-5F87131EFA5E}"/>
              </a:ext>
            </a:extLst>
          </p:cNvPr>
          <p:cNvSpPr/>
          <p:nvPr/>
        </p:nvSpPr>
        <p:spPr>
          <a:xfrm>
            <a:off x="853408" y="3931986"/>
            <a:ext cx="1047896" cy="54965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Extract</a:t>
            </a:r>
            <a:endParaRPr lang="zh-TW" altLang="en-US" sz="2400" dirty="0"/>
          </a:p>
        </p:txBody>
      </p:sp>
      <p:cxnSp>
        <p:nvCxnSpPr>
          <p:cNvPr id="28" name="直線單箭頭接點 27">
            <a:extLst>
              <a:ext uri="{FF2B5EF4-FFF2-40B4-BE49-F238E27FC236}">
                <a16:creationId xmlns:a16="http://schemas.microsoft.com/office/drawing/2014/main" id="{25EBBAD3-3B23-4D43-BAE0-2C1777F56AA0}"/>
              </a:ext>
            </a:extLst>
          </p:cNvPr>
          <p:cNvCxnSpPr/>
          <p:nvPr/>
        </p:nvCxnSpPr>
        <p:spPr>
          <a:xfrm>
            <a:off x="1397304" y="4494810"/>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C51522E3-ECF5-452B-B9D2-CBAD2D3D9011}"/>
              </a:ext>
            </a:extLst>
          </p:cNvPr>
          <p:cNvCxnSpPr/>
          <p:nvPr/>
        </p:nvCxnSpPr>
        <p:spPr>
          <a:xfrm>
            <a:off x="1397304" y="3501623"/>
            <a:ext cx="0" cy="4303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 name="文字方塊 3">
                <a:extLst>
                  <a:ext uri="{FF2B5EF4-FFF2-40B4-BE49-F238E27FC236}">
                    <a16:creationId xmlns:a16="http://schemas.microsoft.com/office/drawing/2014/main" id="{703CDF13-754B-4402-9386-AE75F2A908AB}"/>
                  </a:ext>
                </a:extLst>
              </p:cNvPr>
              <p:cNvSpPr txBox="1"/>
              <p:nvPr/>
            </p:nvSpPr>
            <p:spPr>
              <a:xfrm>
                <a:off x="2518847" y="2404372"/>
                <a:ext cx="5699958"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𝑦</m:t>
                      </m:r>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1</m:t>
                          </m:r>
                        </m:sub>
                      </m:sSub>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𝑥</m:t>
                          </m:r>
                        </m:e>
                        <m:sub>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b="0" i="1" smtClean="0">
                              <a:latin typeface="Cambria Math" panose="02040503050406030204" pitchFamily="18" charset="0"/>
                            </a:rPr>
                            <m:t>𝑚</m:t>
                          </m:r>
                        </m:sub>
                      </m:sSub>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𝑥</m:t>
                          </m:r>
                        </m:e>
                        <m:sub>
                          <m:r>
                            <a:rPr lang="en-US" altLang="zh-TW" sz="2800" b="0" i="1" smtClean="0">
                              <a:latin typeface="Cambria Math" panose="02040503050406030204" pitchFamily="18" charset="0"/>
                            </a:rPr>
                            <m:t>𝑚</m:t>
                          </m:r>
                        </m:sub>
                      </m:sSub>
                      <m:r>
                        <a:rPr lang="en-US" altLang="zh-TW" sz="2800" i="1">
                          <a:latin typeface="Cambria Math" panose="02040503050406030204" pitchFamily="18" charset="0"/>
                        </a:rPr>
                        <m:t>+</m:t>
                      </m:r>
                      <m:r>
                        <a:rPr lang="en-US" altLang="zh-TW" sz="2800" i="1">
                          <a:latin typeface="Cambria Math" panose="02040503050406030204" pitchFamily="18" charset="0"/>
                          <a:ea typeface="Cambria Math" panose="02040503050406030204" pitchFamily="18" charset="0"/>
                        </a:rPr>
                        <m:t>⋯</m:t>
                      </m:r>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𝑤</m:t>
                          </m:r>
                        </m:e>
                        <m:sub>
                          <m:r>
                            <a:rPr lang="en-US" altLang="zh-TW" sz="2800" b="0" i="1" smtClean="0">
                              <a:latin typeface="Cambria Math" panose="02040503050406030204" pitchFamily="18" charset="0"/>
                            </a:rPr>
                            <m:t>𝑀</m:t>
                          </m:r>
                        </m:sub>
                      </m:sSub>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𝑥</m:t>
                          </m:r>
                        </m:e>
                        <m:sub>
                          <m:r>
                            <a:rPr lang="en-US" altLang="zh-TW" sz="2800" b="0" i="1" smtClean="0">
                              <a:latin typeface="Cambria Math" panose="02040503050406030204" pitchFamily="18" charset="0"/>
                            </a:rPr>
                            <m:t>𝑀</m:t>
                          </m:r>
                        </m:sub>
                      </m:sSub>
                    </m:oMath>
                  </m:oMathPara>
                </a14:m>
                <a:endParaRPr lang="zh-TW" altLang="en-US" sz="2800" dirty="0"/>
              </a:p>
            </p:txBody>
          </p:sp>
        </mc:Choice>
        <mc:Fallback>
          <p:sp>
            <p:nvSpPr>
              <p:cNvPr id="4" name="文字方塊 3">
                <a:extLst>
                  <a:ext uri="{FF2B5EF4-FFF2-40B4-BE49-F238E27FC236}">
                    <a16:creationId xmlns:a16="http://schemas.microsoft.com/office/drawing/2014/main" id="{703CDF13-754B-4402-9386-AE75F2A908AB}"/>
                  </a:ext>
                </a:extLst>
              </p:cNvPr>
              <p:cNvSpPr txBox="1">
                <a:spLocks noRot="1" noChangeAspect="1" noMove="1" noResize="1" noEditPoints="1" noAdjustHandles="1" noChangeArrowheads="1" noChangeShapeType="1" noTextEdit="1"/>
              </p:cNvSpPr>
              <p:nvPr/>
            </p:nvSpPr>
            <p:spPr>
              <a:xfrm>
                <a:off x="2518847" y="2404372"/>
                <a:ext cx="5699958" cy="430887"/>
              </a:xfrm>
              <a:prstGeom prst="rect">
                <a:avLst/>
              </a:prstGeom>
              <a:blipFill>
                <a:blip r:embed="rId6"/>
                <a:stretch>
                  <a:fillRect/>
                </a:stretch>
              </a:blipFill>
            </p:spPr>
            <p:txBody>
              <a:bodyPr/>
              <a:lstStyle/>
              <a:p>
                <a:r>
                  <a:rPr lang="zh-TW" altLang="en-US">
                    <a:noFill/>
                  </a:rPr>
                  <a:t> </a:t>
                </a:r>
              </a:p>
            </p:txBody>
          </p:sp>
        </mc:Fallback>
      </mc:AlternateContent>
      <p:grpSp>
        <p:nvGrpSpPr>
          <p:cNvPr id="19" name="群組 18">
            <a:extLst>
              <a:ext uri="{FF2B5EF4-FFF2-40B4-BE49-F238E27FC236}">
                <a16:creationId xmlns:a16="http://schemas.microsoft.com/office/drawing/2014/main" id="{F4A934E5-F011-4094-8EA4-A66147087C1E}"/>
              </a:ext>
            </a:extLst>
          </p:cNvPr>
          <p:cNvGrpSpPr/>
          <p:nvPr/>
        </p:nvGrpSpPr>
        <p:grpSpPr>
          <a:xfrm>
            <a:off x="2535487" y="3948095"/>
            <a:ext cx="4708829" cy="461665"/>
            <a:chOff x="2566925" y="4195815"/>
            <a:chExt cx="4708829" cy="461665"/>
          </a:xfrm>
        </p:grpSpPr>
        <mc:AlternateContent xmlns:mc="http://schemas.openxmlformats.org/markup-compatibility/2006">
          <mc:Choice xmlns:a14="http://schemas.microsoft.com/office/drawing/2010/main" Requires="a14">
            <p:sp>
              <p:nvSpPr>
                <p:cNvPr id="37" name="文字方塊 36">
                  <a:extLst>
                    <a:ext uri="{FF2B5EF4-FFF2-40B4-BE49-F238E27FC236}">
                      <a16:creationId xmlns:a16="http://schemas.microsoft.com/office/drawing/2014/main" id="{1E636A74-279F-47BD-8C94-476077CE8925}"/>
                    </a:ext>
                  </a:extLst>
                </p:cNvPr>
                <p:cNvSpPr txBox="1"/>
                <p:nvPr/>
              </p:nvSpPr>
              <p:spPr>
                <a:xfrm>
                  <a:off x="2566925" y="4200124"/>
                  <a:ext cx="396711"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𝑀</m:t>
                        </m:r>
                      </m:oMath>
                    </m:oMathPara>
                  </a14:m>
                  <a:endParaRPr lang="zh-TW" altLang="en-US" sz="2800" dirty="0"/>
                </a:p>
              </p:txBody>
            </p:sp>
          </mc:Choice>
          <mc:Fallback>
            <p:sp>
              <p:nvSpPr>
                <p:cNvPr id="37" name="文字方塊 36">
                  <a:extLst>
                    <a:ext uri="{FF2B5EF4-FFF2-40B4-BE49-F238E27FC236}">
                      <a16:creationId xmlns:a16="http://schemas.microsoft.com/office/drawing/2014/main" id="{1E636A74-279F-47BD-8C94-476077CE8925}"/>
                    </a:ext>
                  </a:extLst>
                </p:cNvPr>
                <p:cNvSpPr txBox="1">
                  <a:spLocks noRot="1" noChangeAspect="1" noMove="1" noResize="1" noEditPoints="1" noAdjustHandles="1" noChangeArrowheads="1" noChangeShapeType="1" noTextEdit="1"/>
                </p:cNvSpPr>
                <p:nvPr/>
              </p:nvSpPr>
              <p:spPr>
                <a:xfrm>
                  <a:off x="2566925" y="4200124"/>
                  <a:ext cx="396711" cy="430887"/>
                </a:xfrm>
                <a:prstGeom prst="rect">
                  <a:avLst/>
                </a:prstGeom>
                <a:blipFill>
                  <a:blip r:embed="rId7"/>
                  <a:stretch>
                    <a:fillRect/>
                  </a:stretch>
                </a:blipFill>
              </p:spPr>
              <p:txBody>
                <a:bodyPr/>
                <a:lstStyle/>
                <a:p>
                  <a:r>
                    <a:rPr lang="zh-TW" altLang="en-US">
                      <a:noFill/>
                    </a:rPr>
                    <a:t> </a:t>
                  </a:r>
                </a:p>
              </p:txBody>
            </p:sp>
          </mc:Fallback>
        </mc:AlternateContent>
        <p:sp>
          <p:nvSpPr>
            <p:cNvPr id="12" name="文字方塊 11">
              <a:extLst>
                <a:ext uri="{FF2B5EF4-FFF2-40B4-BE49-F238E27FC236}">
                  <a16:creationId xmlns:a16="http://schemas.microsoft.com/office/drawing/2014/main" id="{4B7FD9B4-1733-43B0-83FF-796A3C2E1D7A}"/>
                </a:ext>
              </a:extLst>
            </p:cNvPr>
            <p:cNvSpPr txBox="1"/>
            <p:nvPr/>
          </p:nvSpPr>
          <p:spPr>
            <a:xfrm>
              <a:off x="2963636" y="4195815"/>
              <a:ext cx="4312118" cy="461665"/>
            </a:xfrm>
            <a:prstGeom prst="rect">
              <a:avLst/>
            </a:prstGeom>
            <a:noFill/>
          </p:spPr>
          <p:txBody>
            <a:bodyPr wrap="square" rtlCol="0">
              <a:spAutoFit/>
            </a:bodyPr>
            <a:lstStyle/>
            <a:p>
              <a:r>
                <a:rPr lang="en-US" altLang="zh-TW" sz="2400" dirty="0"/>
                <a:t>is the number of segments. </a:t>
              </a:r>
              <a:endParaRPr lang="zh-TW" altLang="en-US" sz="2400" dirty="0"/>
            </a:p>
          </p:txBody>
        </p:sp>
      </p:grpSp>
      <mc:AlternateContent xmlns:mc="http://schemas.openxmlformats.org/markup-compatibility/2006">
        <mc:Choice xmlns:a14="http://schemas.microsoft.com/office/drawing/2010/main" Requires="a14">
          <p:sp>
            <p:nvSpPr>
              <p:cNvPr id="38" name="文字方塊 37">
                <a:extLst>
                  <a:ext uri="{FF2B5EF4-FFF2-40B4-BE49-F238E27FC236}">
                    <a16:creationId xmlns:a16="http://schemas.microsoft.com/office/drawing/2014/main" id="{B2B0990A-CB3F-4945-A0D0-9C99583AEA27}"/>
                  </a:ext>
                </a:extLst>
              </p:cNvPr>
              <p:cNvSpPr txBox="1"/>
              <p:nvPr/>
            </p:nvSpPr>
            <p:spPr>
              <a:xfrm>
                <a:off x="2535487" y="2939268"/>
                <a:ext cx="1378454" cy="96116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𝑥</m:t>
                          </m:r>
                        </m:e>
                        <m:sub>
                          <m:r>
                            <a:rPr lang="en-US" altLang="zh-TW" sz="2800" b="0" i="1" smtClean="0">
                              <a:latin typeface="Cambria Math" panose="02040503050406030204" pitchFamily="18" charset="0"/>
                            </a:rPr>
                            <m:t>𝑚</m:t>
                          </m:r>
                        </m:sub>
                      </m:sSub>
                      <m:r>
                        <a:rPr lang="en-US" altLang="zh-TW" sz="2800" b="0" i="1" smtClean="0">
                          <a:latin typeface="Cambria Math" panose="02040503050406030204" pitchFamily="18" charset="0"/>
                        </a:rPr>
                        <m:t>=</m:t>
                      </m:r>
                      <m:d>
                        <m:dPr>
                          <m:begChr m:val="{"/>
                          <m:endChr m:val=""/>
                          <m:ctrlPr>
                            <a:rPr lang="en-US" altLang="zh-TW" sz="2800" b="0" i="1" smtClean="0">
                              <a:latin typeface="Cambria Math" panose="02040503050406030204" pitchFamily="18" charset="0"/>
                            </a:rPr>
                          </m:ctrlPr>
                        </m:dPr>
                        <m:e>
                          <m:eqArr>
                            <m:eqArrPr>
                              <m:ctrlPr>
                                <a:rPr lang="en-US" altLang="zh-TW" sz="2800" b="0" i="1" smtClean="0">
                                  <a:latin typeface="Cambria Math" panose="02040503050406030204" pitchFamily="18" charset="0"/>
                                </a:rPr>
                              </m:ctrlPr>
                            </m:eqArrPr>
                            <m:e>
                              <m:r>
                                <a:rPr lang="en-US" altLang="zh-TW" sz="2800" b="0" i="1" smtClean="0">
                                  <a:latin typeface="Cambria Math" panose="02040503050406030204" pitchFamily="18" charset="0"/>
                                </a:rPr>
                                <m:t>0</m:t>
                              </m:r>
                            </m:e>
                            <m:e>
                              <m:r>
                                <a:rPr lang="en-US" altLang="zh-TW" sz="2800" b="0" i="1" smtClean="0">
                                  <a:latin typeface="Cambria Math" panose="02040503050406030204" pitchFamily="18" charset="0"/>
                                </a:rPr>
                                <m:t>&amp;1</m:t>
                              </m:r>
                            </m:e>
                          </m:eqArr>
                        </m:e>
                      </m:d>
                    </m:oMath>
                  </m:oMathPara>
                </a14:m>
                <a:endParaRPr lang="zh-TW" altLang="en-US" sz="2800" dirty="0"/>
              </a:p>
            </p:txBody>
          </p:sp>
        </mc:Choice>
        <mc:Fallback>
          <p:sp>
            <p:nvSpPr>
              <p:cNvPr id="38" name="文字方塊 37">
                <a:extLst>
                  <a:ext uri="{FF2B5EF4-FFF2-40B4-BE49-F238E27FC236}">
                    <a16:creationId xmlns:a16="http://schemas.microsoft.com/office/drawing/2014/main" id="{B2B0990A-CB3F-4945-A0D0-9C99583AEA27}"/>
                  </a:ext>
                </a:extLst>
              </p:cNvPr>
              <p:cNvSpPr txBox="1">
                <a:spLocks noRot="1" noChangeAspect="1" noMove="1" noResize="1" noEditPoints="1" noAdjustHandles="1" noChangeArrowheads="1" noChangeShapeType="1" noTextEdit="1"/>
              </p:cNvSpPr>
              <p:nvPr/>
            </p:nvSpPr>
            <p:spPr>
              <a:xfrm>
                <a:off x="2535487" y="2939268"/>
                <a:ext cx="1378454" cy="961161"/>
              </a:xfrm>
              <a:prstGeom prst="rect">
                <a:avLst/>
              </a:prstGeom>
              <a:blipFill>
                <a:blip r:embed="rId8"/>
                <a:stretch>
                  <a:fillRect/>
                </a:stretch>
              </a:blipFill>
            </p:spPr>
            <p:txBody>
              <a:bodyPr/>
              <a:lstStyle/>
              <a:p>
                <a:r>
                  <a:rPr lang="zh-TW" altLang="en-US">
                    <a:noFill/>
                  </a:rPr>
                  <a:t> </a:t>
                </a:r>
              </a:p>
            </p:txBody>
          </p:sp>
        </mc:Fallback>
      </mc:AlternateContent>
      <p:sp>
        <p:nvSpPr>
          <p:cNvPr id="39" name="文字方塊 38">
            <a:extLst>
              <a:ext uri="{FF2B5EF4-FFF2-40B4-BE49-F238E27FC236}">
                <a16:creationId xmlns:a16="http://schemas.microsoft.com/office/drawing/2014/main" id="{81F0A6E6-000C-4846-8C7F-414CE04F7D69}"/>
              </a:ext>
            </a:extLst>
          </p:cNvPr>
          <p:cNvSpPr txBox="1"/>
          <p:nvPr/>
        </p:nvSpPr>
        <p:spPr>
          <a:xfrm>
            <a:off x="4175318" y="2999408"/>
            <a:ext cx="4312118" cy="461665"/>
          </a:xfrm>
          <a:prstGeom prst="rect">
            <a:avLst/>
          </a:prstGeom>
          <a:noFill/>
        </p:spPr>
        <p:txBody>
          <a:bodyPr wrap="square" rtlCol="0">
            <a:spAutoFit/>
          </a:bodyPr>
          <a:lstStyle/>
          <a:p>
            <a:r>
              <a:rPr lang="en-US" altLang="zh-TW" sz="2400" dirty="0"/>
              <a:t>Segment m is deleted.</a:t>
            </a:r>
            <a:endParaRPr lang="zh-TW" altLang="en-US" sz="2400" dirty="0"/>
          </a:p>
        </p:txBody>
      </p:sp>
      <p:sp>
        <p:nvSpPr>
          <p:cNvPr id="40" name="文字方塊 39">
            <a:extLst>
              <a:ext uri="{FF2B5EF4-FFF2-40B4-BE49-F238E27FC236}">
                <a16:creationId xmlns:a16="http://schemas.microsoft.com/office/drawing/2014/main" id="{9EF7D33D-E074-4464-A832-7A81C90F1951}"/>
              </a:ext>
            </a:extLst>
          </p:cNvPr>
          <p:cNvSpPr txBox="1"/>
          <p:nvPr/>
        </p:nvSpPr>
        <p:spPr>
          <a:xfrm>
            <a:off x="4185596" y="3401726"/>
            <a:ext cx="3890775" cy="461665"/>
          </a:xfrm>
          <a:prstGeom prst="rect">
            <a:avLst/>
          </a:prstGeom>
          <a:noFill/>
        </p:spPr>
        <p:txBody>
          <a:bodyPr wrap="square" rtlCol="0">
            <a:spAutoFit/>
          </a:bodyPr>
          <a:lstStyle/>
          <a:p>
            <a:r>
              <a:rPr lang="en-US" altLang="zh-TW" sz="2400" dirty="0"/>
              <a:t>Segment m exists.</a:t>
            </a:r>
            <a:endParaRPr lang="zh-TW" altLang="en-US" sz="2400" dirty="0"/>
          </a:p>
        </p:txBody>
      </p:sp>
      <mc:AlternateContent xmlns:mc="http://schemas.openxmlformats.org/markup-compatibility/2006">
        <mc:Choice xmlns:a14="http://schemas.microsoft.com/office/drawing/2010/main" Requires="a14">
          <p:sp>
            <p:nvSpPr>
              <p:cNvPr id="13" name="文字方塊 12">
                <a:extLst>
                  <a:ext uri="{FF2B5EF4-FFF2-40B4-BE49-F238E27FC236}">
                    <a16:creationId xmlns:a16="http://schemas.microsoft.com/office/drawing/2014/main" id="{6077BA04-35CC-413A-BD6F-E16CEF01ACDF}"/>
                  </a:ext>
                </a:extLst>
              </p:cNvPr>
              <p:cNvSpPr txBox="1"/>
              <p:nvPr/>
            </p:nvSpPr>
            <p:spPr>
              <a:xfrm>
                <a:off x="2518847" y="4572415"/>
                <a:ext cx="1552634" cy="461665"/>
              </a:xfrm>
              <a:prstGeom prst="rect">
                <a:avLst/>
              </a:prstGeom>
              <a:noFill/>
            </p:spPr>
            <p:txBody>
              <a:bodyPr wrap="square" rtlCol="0">
                <a:spAutoFit/>
              </a:bodyPr>
              <a:lstStyle/>
              <a:p>
                <a:r>
                  <a:rPr lang="en-US" altLang="zh-TW" sz="2400" dirty="0"/>
                  <a:t>If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𝑚</m:t>
                        </m:r>
                      </m:sub>
                    </m:sSub>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0</m:t>
                    </m:r>
                  </m:oMath>
                </a14:m>
                <a:r>
                  <a:rPr lang="en-US" altLang="zh-TW" sz="2400" dirty="0"/>
                  <a:t> </a:t>
                </a:r>
                <a:endParaRPr lang="zh-TW" altLang="en-US" sz="2400" dirty="0"/>
              </a:p>
            </p:txBody>
          </p:sp>
        </mc:Choice>
        <mc:Fallback>
          <p:sp>
            <p:nvSpPr>
              <p:cNvPr id="13" name="文字方塊 12">
                <a:extLst>
                  <a:ext uri="{FF2B5EF4-FFF2-40B4-BE49-F238E27FC236}">
                    <a16:creationId xmlns:a16="http://schemas.microsoft.com/office/drawing/2014/main" id="{6077BA04-35CC-413A-BD6F-E16CEF01ACDF}"/>
                  </a:ext>
                </a:extLst>
              </p:cNvPr>
              <p:cNvSpPr txBox="1">
                <a:spLocks noRot="1" noChangeAspect="1" noMove="1" noResize="1" noEditPoints="1" noAdjustHandles="1" noChangeArrowheads="1" noChangeShapeType="1" noTextEdit="1"/>
              </p:cNvSpPr>
              <p:nvPr/>
            </p:nvSpPr>
            <p:spPr>
              <a:xfrm>
                <a:off x="2518847" y="4572415"/>
                <a:ext cx="1552634" cy="461665"/>
              </a:xfrm>
              <a:prstGeom prst="rect">
                <a:avLst/>
              </a:prstGeom>
              <a:blipFill>
                <a:blip r:embed="rId9"/>
                <a:stretch>
                  <a:fillRect l="-5882" t="-10526" b="-2894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1" name="文字方塊 40">
                <a:extLst>
                  <a:ext uri="{FF2B5EF4-FFF2-40B4-BE49-F238E27FC236}">
                    <a16:creationId xmlns:a16="http://schemas.microsoft.com/office/drawing/2014/main" id="{80E8B24D-59A2-4299-A6A1-EAA5FC016E0F}"/>
                  </a:ext>
                </a:extLst>
              </p:cNvPr>
              <p:cNvSpPr txBox="1"/>
              <p:nvPr/>
            </p:nvSpPr>
            <p:spPr>
              <a:xfrm>
                <a:off x="2535487" y="5081182"/>
                <a:ext cx="4649002" cy="461665"/>
              </a:xfrm>
              <a:prstGeom prst="rect">
                <a:avLst/>
              </a:prstGeom>
              <a:noFill/>
            </p:spPr>
            <p:txBody>
              <a:bodyPr wrap="square" rtlCol="0">
                <a:spAutoFit/>
              </a:bodyPr>
              <a:lstStyle/>
              <a:p>
                <a:r>
                  <a:rPr lang="en-US" altLang="zh-TW" sz="2400" dirty="0"/>
                  <a:t>If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𝑚</m:t>
                        </m:r>
                      </m:sub>
                    </m:sSub>
                  </m:oMath>
                </a14:m>
                <a:r>
                  <a:rPr lang="en-US" altLang="zh-TW" sz="2400" dirty="0"/>
                  <a:t> is positive </a:t>
                </a:r>
                <a:endParaRPr lang="zh-TW" altLang="en-US" sz="2400" dirty="0"/>
              </a:p>
            </p:txBody>
          </p:sp>
        </mc:Choice>
        <mc:Fallback>
          <p:sp>
            <p:nvSpPr>
              <p:cNvPr id="41" name="文字方塊 40">
                <a:extLst>
                  <a:ext uri="{FF2B5EF4-FFF2-40B4-BE49-F238E27FC236}">
                    <a16:creationId xmlns:a16="http://schemas.microsoft.com/office/drawing/2014/main" id="{80E8B24D-59A2-4299-A6A1-EAA5FC016E0F}"/>
                  </a:ext>
                </a:extLst>
              </p:cNvPr>
              <p:cNvSpPr txBox="1">
                <a:spLocks noRot="1" noChangeAspect="1" noMove="1" noResize="1" noEditPoints="1" noAdjustHandles="1" noChangeArrowheads="1" noChangeShapeType="1" noTextEdit="1"/>
              </p:cNvSpPr>
              <p:nvPr/>
            </p:nvSpPr>
            <p:spPr>
              <a:xfrm>
                <a:off x="2535487" y="5081182"/>
                <a:ext cx="4649002" cy="461665"/>
              </a:xfrm>
              <a:prstGeom prst="rect">
                <a:avLst/>
              </a:prstGeom>
              <a:blipFill>
                <a:blip r:embed="rId10"/>
                <a:stretch>
                  <a:fillRect l="-2097" t="-10667" b="-3066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2" name="文字方塊 41">
                <a:extLst>
                  <a:ext uri="{FF2B5EF4-FFF2-40B4-BE49-F238E27FC236}">
                    <a16:creationId xmlns:a16="http://schemas.microsoft.com/office/drawing/2014/main" id="{BC4032AC-A163-4A8C-9A47-2C11AA3B22D3}"/>
                  </a:ext>
                </a:extLst>
              </p:cNvPr>
              <p:cNvSpPr txBox="1"/>
              <p:nvPr/>
            </p:nvSpPr>
            <p:spPr>
              <a:xfrm>
                <a:off x="2535487" y="5819307"/>
                <a:ext cx="4649002" cy="461665"/>
              </a:xfrm>
              <a:prstGeom prst="rect">
                <a:avLst/>
              </a:prstGeom>
              <a:noFill/>
            </p:spPr>
            <p:txBody>
              <a:bodyPr wrap="square" rtlCol="0">
                <a:spAutoFit/>
              </a:bodyPr>
              <a:lstStyle/>
              <a:p>
                <a:r>
                  <a:rPr lang="en-US" altLang="zh-TW" sz="2400" dirty="0"/>
                  <a:t>If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𝑤</m:t>
                        </m:r>
                      </m:e>
                      <m:sub>
                        <m:r>
                          <a:rPr lang="en-US" altLang="zh-TW" sz="2400" i="1">
                            <a:latin typeface="Cambria Math" panose="02040503050406030204" pitchFamily="18" charset="0"/>
                          </a:rPr>
                          <m:t>𝑚</m:t>
                        </m:r>
                      </m:sub>
                    </m:sSub>
                  </m:oMath>
                </a14:m>
                <a:r>
                  <a:rPr lang="en-US" altLang="zh-TW" sz="2400" dirty="0"/>
                  <a:t> is negative</a:t>
                </a:r>
                <a:endParaRPr lang="zh-TW" altLang="en-US" sz="2400" dirty="0"/>
              </a:p>
            </p:txBody>
          </p:sp>
        </mc:Choice>
        <mc:Fallback>
          <p:sp>
            <p:nvSpPr>
              <p:cNvPr id="42" name="文字方塊 41">
                <a:extLst>
                  <a:ext uri="{FF2B5EF4-FFF2-40B4-BE49-F238E27FC236}">
                    <a16:creationId xmlns:a16="http://schemas.microsoft.com/office/drawing/2014/main" id="{BC4032AC-A163-4A8C-9A47-2C11AA3B22D3}"/>
                  </a:ext>
                </a:extLst>
              </p:cNvPr>
              <p:cNvSpPr txBox="1">
                <a:spLocks noRot="1" noChangeAspect="1" noMove="1" noResize="1" noEditPoints="1" noAdjustHandles="1" noChangeArrowheads="1" noChangeShapeType="1" noTextEdit="1"/>
              </p:cNvSpPr>
              <p:nvPr/>
            </p:nvSpPr>
            <p:spPr>
              <a:xfrm>
                <a:off x="2535487" y="5819307"/>
                <a:ext cx="4649002" cy="461665"/>
              </a:xfrm>
              <a:prstGeom prst="rect">
                <a:avLst/>
              </a:prstGeom>
              <a:blipFill>
                <a:blip r:embed="rId11"/>
                <a:stretch>
                  <a:fillRect l="-2097" t="-10667" b="-30667"/>
                </a:stretch>
              </a:blipFill>
            </p:spPr>
            <p:txBody>
              <a:bodyPr/>
              <a:lstStyle/>
              <a:p>
                <a:r>
                  <a:rPr lang="zh-TW" altLang="en-US">
                    <a:noFill/>
                  </a:rPr>
                  <a:t> </a:t>
                </a:r>
              </a:p>
            </p:txBody>
          </p:sp>
        </mc:Fallback>
      </mc:AlternateContent>
      <p:sp>
        <p:nvSpPr>
          <p:cNvPr id="43" name="文字方塊 42">
            <a:extLst>
              <a:ext uri="{FF2B5EF4-FFF2-40B4-BE49-F238E27FC236}">
                <a16:creationId xmlns:a16="http://schemas.microsoft.com/office/drawing/2014/main" id="{7748100C-E49D-4089-B590-3221C4262EB9}"/>
              </a:ext>
            </a:extLst>
          </p:cNvPr>
          <p:cNvSpPr txBox="1"/>
          <p:nvPr/>
        </p:nvSpPr>
        <p:spPr>
          <a:xfrm>
            <a:off x="4307297" y="4581246"/>
            <a:ext cx="4312118" cy="461665"/>
          </a:xfrm>
          <a:prstGeom prst="rect">
            <a:avLst/>
          </a:prstGeom>
          <a:noFill/>
        </p:spPr>
        <p:txBody>
          <a:bodyPr wrap="square" rtlCol="0">
            <a:spAutoFit/>
          </a:bodyPr>
          <a:lstStyle/>
          <a:p>
            <a:r>
              <a:rPr lang="en-US" altLang="zh-TW" sz="2400" dirty="0"/>
              <a:t>segment m is not related to “frog”</a:t>
            </a:r>
            <a:endParaRPr lang="zh-TW" altLang="en-US" sz="2400" dirty="0"/>
          </a:p>
        </p:txBody>
      </p:sp>
      <p:sp>
        <p:nvSpPr>
          <p:cNvPr id="44" name="文字方塊 43">
            <a:extLst>
              <a:ext uri="{FF2B5EF4-FFF2-40B4-BE49-F238E27FC236}">
                <a16:creationId xmlns:a16="http://schemas.microsoft.com/office/drawing/2014/main" id="{015DB91B-9613-4B33-8777-83088143E78C}"/>
              </a:ext>
            </a:extLst>
          </p:cNvPr>
          <p:cNvSpPr txBox="1"/>
          <p:nvPr/>
        </p:nvSpPr>
        <p:spPr>
          <a:xfrm>
            <a:off x="3531176" y="5422841"/>
            <a:ext cx="5088239" cy="461665"/>
          </a:xfrm>
          <a:prstGeom prst="rect">
            <a:avLst/>
          </a:prstGeom>
          <a:noFill/>
        </p:spPr>
        <p:txBody>
          <a:bodyPr wrap="square" rtlCol="0">
            <a:spAutoFit/>
          </a:bodyPr>
          <a:lstStyle/>
          <a:p>
            <a:r>
              <a:rPr lang="en-US" altLang="zh-TW" sz="2400" dirty="0"/>
              <a:t>segment m indicates the image is “frog”</a:t>
            </a:r>
            <a:endParaRPr lang="zh-TW" altLang="en-US" sz="2400" dirty="0"/>
          </a:p>
        </p:txBody>
      </p:sp>
      <p:sp>
        <p:nvSpPr>
          <p:cNvPr id="45" name="文字方塊 44">
            <a:extLst>
              <a:ext uri="{FF2B5EF4-FFF2-40B4-BE49-F238E27FC236}">
                <a16:creationId xmlns:a16="http://schemas.microsoft.com/office/drawing/2014/main" id="{AD6B3E8B-9596-4373-8831-B563A65A52D2}"/>
              </a:ext>
            </a:extLst>
          </p:cNvPr>
          <p:cNvSpPr txBox="1"/>
          <p:nvPr/>
        </p:nvSpPr>
        <p:spPr>
          <a:xfrm>
            <a:off x="3531176" y="6234906"/>
            <a:ext cx="5545447" cy="461665"/>
          </a:xfrm>
          <a:prstGeom prst="rect">
            <a:avLst/>
          </a:prstGeom>
          <a:noFill/>
        </p:spPr>
        <p:txBody>
          <a:bodyPr wrap="square" rtlCol="0">
            <a:spAutoFit/>
          </a:bodyPr>
          <a:lstStyle/>
          <a:p>
            <a:r>
              <a:rPr lang="en-US" altLang="zh-TW" sz="2400" dirty="0"/>
              <a:t>segment m indicates the image is</a:t>
            </a:r>
            <a:r>
              <a:rPr lang="zh-TW" altLang="en-US" sz="2400" dirty="0"/>
              <a:t> </a:t>
            </a:r>
            <a:r>
              <a:rPr lang="en-US" altLang="zh-TW" sz="2400" dirty="0"/>
              <a:t>not “frog”</a:t>
            </a:r>
            <a:endParaRPr lang="zh-TW" altLang="en-US" sz="2400" dirty="0"/>
          </a:p>
        </p:txBody>
      </p:sp>
      <p:sp>
        <p:nvSpPr>
          <p:cNvPr id="23" name="箭號: 向右 22">
            <a:extLst>
              <a:ext uri="{FF2B5EF4-FFF2-40B4-BE49-F238E27FC236}">
                <a16:creationId xmlns:a16="http://schemas.microsoft.com/office/drawing/2014/main" id="{5CC1ED7B-F878-47A6-875F-D9335FA0F852}"/>
              </a:ext>
            </a:extLst>
          </p:cNvPr>
          <p:cNvSpPr/>
          <p:nvPr/>
        </p:nvSpPr>
        <p:spPr>
          <a:xfrm>
            <a:off x="3957481" y="4648599"/>
            <a:ext cx="394636" cy="3439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6" name="箭號: 向右 45">
            <a:extLst>
              <a:ext uri="{FF2B5EF4-FFF2-40B4-BE49-F238E27FC236}">
                <a16:creationId xmlns:a16="http://schemas.microsoft.com/office/drawing/2014/main" id="{F73AB250-3428-4BE9-94B4-024D659716F5}"/>
              </a:ext>
            </a:extLst>
          </p:cNvPr>
          <p:cNvSpPr/>
          <p:nvPr/>
        </p:nvSpPr>
        <p:spPr>
          <a:xfrm>
            <a:off x="3157289" y="5505819"/>
            <a:ext cx="394636" cy="3439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7" name="箭號: 向右 46">
            <a:extLst>
              <a:ext uri="{FF2B5EF4-FFF2-40B4-BE49-F238E27FC236}">
                <a16:creationId xmlns:a16="http://schemas.microsoft.com/office/drawing/2014/main" id="{772FABB7-2501-44C4-BAB3-A68A1B870840}"/>
              </a:ext>
            </a:extLst>
          </p:cNvPr>
          <p:cNvSpPr/>
          <p:nvPr/>
        </p:nvSpPr>
        <p:spPr>
          <a:xfrm>
            <a:off x="3166259" y="6293776"/>
            <a:ext cx="394636" cy="3439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6316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1" grpId="0"/>
      <p:bldP spid="42" grpId="0"/>
      <p:bldP spid="43" grpId="0"/>
      <p:bldP spid="44" grpId="0"/>
      <p:bldP spid="45" grpId="0"/>
      <p:bldP spid="23" grpId="0" animBg="1"/>
      <p:bldP spid="46" grpId="0" animBg="1"/>
      <p:bldP spid="4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39C83F-0763-4CDB-A397-15E0AE2BA418}"/>
              </a:ext>
            </a:extLst>
          </p:cNvPr>
          <p:cNvSpPr>
            <a:spLocks noGrp="1"/>
          </p:cNvSpPr>
          <p:nvPr>
            <p:ph type="title"/>
          </p:nvPr>
        </p:nvSpPr>
        <p:spPr/>
        <p:txBody>
          <a:bodyPr/>
          <a:lstStyle/>
          <a:p>
            <a:r>
              <a:rPr lang="en-US" altLang="zh-TW" dirty="0"/>
              <a:t>LIME - Example</a:t>
            </a:r>
            <a:endParaRPr lang="zh-TW" altLang="en-US" dirty="0"/>
          </a:p>
        </p:txBody>
      </p:sp>
      <p:pic>
        <p:nvPicPr>
          <p:cNvPr id="4" name="圖片 3" descr="一張含有 文字, 地圖 的圖片&#10;&#10;自動產生的描述">
            <a:extLst>
              <a:ext uri="{FF2B5EF4-FFF2-40B4-BE49-F238E27FC236}">
                <a16:creationId xmlns:a16="http://schemas.microsoft.com/office/drawing/2014/main" id="{1A702276-7DEA-4517-B001-E55AB00FD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950" y="227054"/>
            <a:ext cx="2841170" cy="2743199"/>
          </a:xfrm>
          <a:prstGeom prst="rect">
            <a:avLst/>
          </a:prstGeom>
        </p:spPr>
      </p:pic>
      <p:pic>
        <p:nvPicPr>
          <p:cNvPr id="5" name="圖片 4" descr="一張含有 文字 的圖片&#10;&#10;自動產生的描述">
            <a:extLst>
              <a:ext uri="{FF2B5EF4-FFF2-40B4-BE49-F238E27FC236}">
                <a16:creationId xmlns:a16="http://schemas.microsoft.com/office/drawing/2014/main" id="{510215A5-5EB0-4012-9CA8-4BD7C518B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242" y="3540211"/>
            <a:ext cx="2841170" cy="2743199"/>
          </a:xfrm>
          <a:prstGeom prst="rect">
            <a:avLst/>
          </a:prstGeom>
        </p:spPr>
      </p:pic>
      <p:pic>
        <p:nvPicPr>
          <p:cNvPr id="4098" name="Picture 2" descr="https://yt3.ggpht.com/-SYl0CLJSAT8/AAAAAAAAAAI/AAAAAAAAB5M/Evh41VQT5p8/s288-mo-c-c0xffffffff-rj-k-no/photo.jpg">
            <a:extLst>
              <a:ext uri="{FF2B5EF4-FFF2-40B4-BE49-F238E27FC236}">
                <a16:creationId xmlns:a16="http://schemas.microsoft.com/office/drawing/2014/main" id="{6F6E0CD8-649E-42B4-BAB6-E3BAC6EC2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596" y="218096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AC21588E-772A-441C-AA43-146214890D87}"/>
              </a:ext>
            </a:extLst>
          </p:cNvPr>
          <p:cNvSpPr txBox="1"/>
          <p:nvPr/>
        </p:nvSpPr>
        <p:spPr>
          <a:xfrm>
            <a:off x="1540154" y="5126021"/>
            <a:ext cx="2511898"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和服：</a:t>
            </a:r>
            <a:r>
              <a:rPr lang="en-US" altLang="zh-TW" sz="2400" dirty="0">
                <a:latin typeface="微軟正黑體" panose="020B0604030504040204" pitchFamily="34" charset="-120"/>
                <a:ea typeface="微軟正黑體" panose="020B0604030504040204" pitchFamily="34" charset="-120"/>
              </a:rPr>
              <a:t>0.25</a:t>
            </a:r>
          </a:p>
          <a:p>
            <a:r>
              <a:rPr lang="zh-TW" altLang="en-US" sz="2400" dirty="0">
                <a:latin typeface="微軟正黑體" panose="020B0604030504040204" pitchFamily="34" charset="-120"/>
                <a:ea typeface="微軟正黑體" panose="020B0604030504040204" pitchFamily="34" charset="-120"/>
              </a:rPr>
              <a:t>實驗袍：</a:t>
            </a:r>
            <a:r>
              <a:rPr lang="en-US" altLang="zh-TW" sz="2400" dirty="0">
                <a:latin typeface="微軟正黑體" panose="020B0604030504040204" pitchFamily="34" charset="-120"/>
                <a:ea typeface="微軟正黑體" panose="020B0604030504040204" pitchFamily="34" charset="-120"/>
              </a:rPr>
              <a:t>0.05</a:t>
            </a:r>
          </a:p>
        </p:txBody>
      </p:sp>
      <p:sp>
        <p:nvSpPr>
          <p:cNvPr id="8" name="文字方塊 7">
            <a:extLst>
              <a:ext uri="{FF2B5EF4-FFF2-40B4-BE49-F238E27FC236}">
                <a16:creationId xmlns:a16="http://schemas.microsoft.com/office/drawing/2014/main" id="{B64F41DD-0F7F-4FA1-9FF9-4136E3DE156C}"/>
              </a:ext>
            </a:extLst>
          </p:cNvPr>
          <p:cNvSpPr txBox="1"/>
          <p:nvPr/>
        </p:nvSpPr>
        <p:spPr>
          <a:xfrm>
            <a:off x="6252601" y="6283410"/>
            <a:ext cx="985405"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和服</a:t>
            </a:r>
            <a:endParaRPr lang="en-US" altLang="zh-TW" sz="24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7B1754BD-E41C-4409-B983-E1398E0AB431}"/>
              </a:ext>
            </a:extLst>
          </p:cNvPr>
          <p:cNvSpPr txBox="1"/>
          <p:nvPr/>
        </p:nvSpPr>
        <p:spPr>
          <a:xfrm>
            <a:off x="6104320" y="2984559"/>
            <a:ext cx="1133686"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實驗袍</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7552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305BE8-2A5C-4EF5-BB3D-43A463FFC799}"/>
              </a:ext>
            </a:extLst>
          </p:cNvPr>
          <p:cNvSpPr>
            <a:spLocks noGrp="1"/>
          </p:cNvSpPr>
          <p:nvPr>
            <p:ph type="title"/>
          </p:nvPr>
        </p:nvSpPr>
        <p:spPr/>
        <p:txBody>
          <a:bodyPr/>
          <a:lstStyle/>
          <a:p>
            <a:r>
              <a:rPr lang="en-US" altLang="zh-TW" dirty="0"/>
              <a:t>Decision Tree</a:t>
            </a:r>
            <a:endParaRPr lang="zh-TW" altLang="en-US" dirty="0"/>
          </a:p>
        </p:txBody>
      </p:sp>
      <p:sp>
        <p:nvSpPr>
          <p:cNvPr id="3" name="內容版面配置區 2">
            <a:extLst>
              <a:ext uri="{FF2B5EF4-FFF2-40B4-BE49-F238E27FC236}">
                <a16:creationId xmlns:a16="http://schemas.microsoft.com/office/drawing/2014/main" id="{AE020B36-5FEC-49BE-8BD5-0F0F15A64870}"/>
              </a:ext>
            </a:extLst>
          </p:cNvPr>
          <p:cNvSpPr>
            <a:spLocks noGrp="1"/>
          </p:cNvSpPr>
          <p:nvPr>
            <p:ph idx="1"/>
          </p:nvPr>
        </p:nvSpPr>
        <p:spPr>
          <a:xfrm>
            <a:off x="628650" y="1825625"/>
            <a:ext cx="7886700" cy="4351338"/>
          </a:xfrm>
        </p:spPr>
        <p:txBody>
          <a:bodyPr>
            <a:normAutofit/>
          </a:bodyPr>
          <a:lstStyle/>
          <a:p>
            <a:r>
              <a:rPr lang="en-US" altLang="zh-TW" sz="2400" dirty="0"/>
              <a:t>Using an interpretable model to mimic the behavior of an uninterpretable model. </a:t>
            </a:r>
            <a:endParaRPr lang="zh-TW" altLang="en-US" sz="2400" dirty="0"/>
          </a:p>
        </p:txBody>
      </p:sp>
      <p:sp>
        <p:nvSpPr>
          <p:cNvPr id="4" name="矩形: 圓角 3">
            <a:extLst>
              <a:ext uri="{FF2B5EF4-FFF2-40B4-BE49-F238E27FC236}">
                <a16:creationId xmlns:a16="http://schemas.microsoft.com/office/drawing/2014/main" id="{5FB05A95-9981-4702-B39D-908AC5AD2176}"/>
              </a:ext>
            </a:extLst>
          </p:cNvPr>
          <p:cNvSpPr/>
          <p:nvPr/>
        </p:nvSpPr>
        <p:spPr>
          <a:xfrm>
            <a:off x="3359931" y="2594675"/>
            <a:ext cx="1853890" cy="121084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TW" sz="2400" dirty="0"/>
              <a:t>Black</a:t>
            </a:r>
          </a:p>
          <a:p>
            <a:pPr algn="ctr"/>
            <a:r>
              <a:rPr lang="en-US" altLang="zh-TW" sz="2400" dirty="0"/>
              <a:t>Box</a:t>
            </a:r>
            <a:endParaRPr lang="zh-TW" altLang="en-US" sz="2400" dirty="0"/>
          </a:p>
        </p:txBody>
      </p:sp>
      <p:sp>
        <p:nvSpPr>
          <p:cNvPr id="5" name="矩形 4">
            <a:extLst>
              <a:ext uri="{FF2B5EF4-FFF2-40B4-BE49-F238E27FC236}">
                <a16:creationId xmlns:a16="http://schemas.microsoft.com/office/drawing/2014/main" id="{2FF97275-CBCE-4EF9-97DD-A5FCF32E80F6}"/>
              </a:ext>
            </a:extLst>
          </p:cNvPr>
          <p:cNvSpPr/>
          <p:nvPr/>
        </p:nvSpPr>
        <p:spPr>
          <a:xfrm>
            <a:off x="2931756" y="3763112"/>
            <a:ext cx="2865864" cy="461665"/>
          </a:xfrm>
          <a:prstGeom prst="rect">
            <a:avLst/>
          </a:prstGeom>
        </p:spPr>
        <p:txBody>
          <a:bodyPr wrap="square">
            <a:spAutoFit/>
          </a:bodyPr>
          <a:lstStyle/>
          <a:p>
            <a:pPr algn="ctr"/>
            <a:r>
              <a:rPr lang="en-US" altLang="zh-TW" sz="2400" dirty="0"/>
              <a:t>(e.g. Neural Network)</a:t>
            </a:r>
            <a:endParaRPr lang="zh-TW" altLang="en-US" sz="2400" dirty="0"/>
          </a:p>
        </p:txBody>
      </p:sp>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8CC1B0E2-3AF3-40AB-B1EE-9F34EE2421D5}"/>
                  </a:ext>
                </a:extLst>
              </p:cNvPr>
              <p:cNvSpPr txBox="1"/>
              <p:nvPr/>
            </p:nvSpPr>
            <p:spPr>
              <a:xfrm>
                <a:off x="844373" y="3015433"/>
                <a:ext cx="173201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𝑁</m:t>
                          </m:r>
                        </m:sup>
                      </m:sSup>
                    </m:oMath>
                  </m:oMathPara>
                </a14:m>
                <a:endParaRPr lang="zh-TW" altLang="en-US" sz="2400" dirty="0"/>
              </a:p>
            </p:txBody>
          </p:sp>
        </mc:Choice>
        <mc:Fallback>
          <p:sp>
            <p:nvSpPr>
              <p:cNvPr id="6" name="文字方塊 5">
                <a:extLst>
                  <a:ext uri="{FF2B5EF4-FFF2-40B4-BE49-F238E27FC236}">
                    <a16:creationId xmlns:a16="http://schemas.microsoft.com/office/drawing/2014/main" id="{8CC1B0E2-3AF3-40AB-B1EE-9F34EE2421D5}"/>
                  </a:ext>
                </a:extLst>
              </p:cNvPr>
              <p:cNvSpPr txBox="1">
                <a:spLocks noRot="1" noChangeAspect="1" noMove="1" noResize="1" noEditPoints="1" noAdjustHandles="1" noChangeArrowheads="1" noChangeShapeType="1" noTextEdit="1"/>
              </p:cNvSpPr>
              <p:nvPr/>
            </p:nvSpPr>
            <p:spPr>
              <a:xfrm>
                <a:off x="844373" y="3015433"/>
                <a:ext cx="1732013" cy="369332"/>
              </a:xfrm>
              <a:prstGeom prst="rect">
                <a:avLst/>
              </a:prstGeom>
              <a:blipFill>
                <a:blip r:embed="rId2"/>
                <a:stretch>
                  <a:fillRect l="-2113" t="-1667" r="-105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a:extLst>
                  <a:ext uri="{FF2B5EF4-FFF2-40B4-BE49-F238E27FC236}">
                    <a16:creationId xmlns:a16="http://schemas.microsoft.com/office/drawing/2014/main" id="{2E92203D-EC95-404C-B64A-9F0FA14B8433}"/>
                  </a:ext>
                </a:extLst>
              </p:cNvPr>
              <p:cNvSpPr txBox="1"/>
              <p:nvPr/>
            </p:nvSpPr>
            <p:spPr>
              <a:xfrm>
                <a:off x="5978708" y="3036492"/>
                <a:ext cx="175067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b="0" i="1" smtClean="0">
                              <a:latin typeface="Cambria Math" panose="02040503050406030204" pitchFamily="18" charset="0"/>
                            </a:rPr>
                            <m:t>𝑦</m:t>
                          </m:r>
                        </m:e>
                        <m:sup>
                          <m:r>
                            <a:rPr lang="en-US" altLang="zh-TW" sz="2400" b="0" i="1" smtClean="0">
                              <a:latin typeface="Cambria Math" panose="02040503050406030204" pitchFamily="18" charset="0"/>
                            </a:rPr>
                            <m:t>𝑁</m:t>
                          </m:r>
                        </m:sup>
                      </m:sSup>
                    </m:oMath>
                  </m:oMathPara>
                </a14:m>
                <a:endParaRPr lang="zh-TW" altLang="en-US" sz="2400" dirty="0"/>
              </a:p>
            </p:txBody>
          </p:sp>
        </mc:Choice>
        <mc:Fallback>
          <p:sp>
            <p:nvSpPr>
              <p:cNvPr id="7" name="文字方塊 6">
                <a:extLst>
                  <a:ext uri="{FF2B5EF4-FFF2-40B4-BE49-F238E27FC236}">
                    <a16:creationId xmlns:a16="http://schemas.microsoft.com/office/drawing/2014/main" id="{2E92203D-EC95-404C-B64A-9F0FA14B8433}"/>
                  </a:ext>
                </a:extLst>
              </p:cNvPr>
              <p:cNvSpPr txBox="1">
                <a:spLocks noRot="1" noChangeAspect="1" noMove="1" noResize="1" noEditPoints="1" noAdjustHandles="1" noChangeArrowheads="1" noChangeShapeType="1" noTextEdit="1"/>
              </p:cNvSpPr>
              <p:nvPr/>
            </p:nvSpPr>
            <p:spPr>
              <a:xfrm>
                <a:off x="5978708" y="3036492"/>
                <a:ext cx="1750671" cy="369332"/>
              </a:xfrm>
              <a:prstGeom prst="rect">
                <a:avLst/>
              </a:prstGeom>
              <a:blipFill>
                <a:blip r:embed="rId3"/>
                <a:stretch>
                  <a:fillRect l="-3833" r="-1045" b="-24590"/>
                </a:stretch>
              </a:blipFill>
            </p:spPr>
            <p:txBody>
              <a:bodyPr/>
              <a:lstStyle/>
              <a:p>
                <a:r>
                  <a:rPr lang="zh-TW" altLang="en-US">
                    <a:noFill/>
                  </a:rPr>
                  <a:t> </a:t>
                </a:r>
              </a:p>
            </p:txBody>
          </p:sp>
        </mc:Fallback>
      </mc:AlternateContent>
      <p:sp>
        <p:nvSpPr>
          <p:cNvPr id="8" name="箭號: 向右 7">
            <a:extLst>
              <a:ext uri="{FF2B5EF4-FFF2-40B4-BE49-F238E27FC236}">
                <a16:creationId xmlns:a16="http://schemas.microsoft.com/office/drawing/2014/main" id="{F9BD1D5C-128F-48A3-A4F1-43FD50BBB261}"/>
              </a:ext>
            </a:extLst>
          </p:cNvPr>
          <p:cNvSpPr/>
          <p:nvPr/>
        </p:nvSpPr>
        <p:spPr>
          <a:xfrm>
            <a:off x="2677996" y="3015433"/>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0B1E65F2-1B22-4DB5-97E7-38B4488E9A3E}"/>
              </a:ext>
            </a:extLst>
          </p:cNvPr>
          <p:cNvSpPr/>
          <p:nvPr/>
        </p:nvSpPr>
        <p:spPr>
          <a:xfrm>
            <a:off x="5304365" y="3015433"/>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D0E9264F-19BF-45FE-808F-08B0663ED040}"/>
              </a:ext>
            </a:extLst>
          </p:cNvPr>
          <p:cNvSpPr/>
          <p:nvPr/>
        </p:nvSpPr>
        <p:spPr>
          <a:xfrm>
            <a:off x="3359931" y="4379394"/>
            <a:ext cx="1853890" cy="12108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dirty="0"/>
          </a:p>
        </p:txBody>
      </p:sp>
      <p:sp>
        <p:nvSpPr>
          <p:cNvPr id="11" name="箭號: 向右 10">
            <a:extLst>
              <a:ext uri="{FF2B5EF4-FFF2-40B4-BE49-F238E27FC236}">
                <a16:creationId xmlns:a16="http://schemas.microsoft.com/office/drawing/2014/main" id="{ECB371A4-92E1-4542-8B4B-310C9B15142D}"/>
              </a:ext>
            </a:extLst>
          </p:cNvPr>
          <p:cNvSpPr/>
          <p:nvPr/>
        </p:nvSpPr>
        <p:spPr>
          <a:xfrm>
            <a:off x="2677996" y="4812668"/>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12" name="箭號: 向右 11">
            <a:extLst>
              <a:ext uri="{FF2B5EF4-FFF2-40B4-BE49-F238E27FC236}">
                <a16:creationId xmlns:a16="http://schemas.microsoft.com/office/drawing/2014/main" id="{EB890F02-53A1-486D-B313-888FFE80C3EB}"/>
              </a:ext>
            </a:extLst>
          </p:cNvPr>
          <p:cNvSpPr/>
          <p:nvPr/>
        </p:nvSpPr>
        <p:spPr>
          <a:xfrm>
            <a:off x="5304365" y="4812668"/>
            <a:ext cx="583799" cy="46166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3" name="文字方塊 12">
                <a:extLst>
                  <a:ext uri="{FF2B5EF4-FFF2-40B4-BE49-F238E27FC236}">
                    <a16:creationId xmlns:a16="http://schemas.microsoft.com/office/drawing/2014/main" id="{D22E5123-9A17-4743-967C-0313B636338B}"/>
                  </a:ext>
                </a:extLst>
              </p:cNvPr>
              <p:cNvSpPr txBox="1"/>
              <p:nvPr/>
            </p:nvSpPr>
            <p:spPr>
              <a:xfrm>
                <a:off x="855439" y="4776360"/>
                <a:ext cx="173201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𝑥</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𝑥</m:t>
                          </m:r>
                        </m:e>
                        <m:sup>
                          <m:r>
                            <a:rPr lang="en-US" altLang="zh-TW" sz="2400" b="0" i="1" smtClean="0">
                              <a:latin typeface="Cambria Math" panose="02040503050406030204" pitchFamily="18" charset="0"/>
                            </a:rPr>
                            <m:t>𝑁</m:t>
                          </m:r>
                        </m:sup>
                      </m:sSup>
                    </m:oMath>
                  </m:oMathPara>
                </a14:m>
                <a:endParaRPr lang="zh-TW" altLang="en-US" sz="2400" dirty="0"/>
              </a:p>
            </p:txBody>
          </p:sp>
        </mc:Choice>
        <mc:Fallback>
          <p:sp>
            <p:nvSpPr>
              <p:cNvPr id="13" name="文字方塊 12">
                <a:extLst>
                  <a:ext uri="{FF2B5EF4-FFF2-40B4-BE49-F238E27FC236}">
                    <a16:creationId xmlns:a16="http://schemas.microsoft.com/office/drawing/2014/main" id="{D22E5123-9A17-4743-967C-0313B636338B}"/>
                  </a:ext>
                </a:extLst>
              </p:cNvPr>
              <p:cNvSpPr txBox="1">
                <a:spLocks noRot="1" noChangeAspect="1" noMove="1" noResize="1" noEditPoints="1" noAdjustHandles="1" noChangeArrowheads="1" noChangeShapeType="1" noTextEdit="1"/>
              </p:cNvSpPr>
              <p:nvPr/>
            </p:nvSpPr>
            <p:spPr>
              <a:xfrm>
                <a:off x="855439" y="4776360"/>
                <a:ext cx="1732013" cy="369332"/>
              </a:xfrm>
              <a:prstGeom prst="rect">
                <a:avLst/>
              </a:prstGeom>
              <a:blipFill>
                <a:blip r:embed="rId4"/>
                <a:stretch>
                  <a:fillRect l="-1761" t="-1667" r="-105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4" name="文字方塊 13">
                <a:extLst>
                  <a:ext uri="{FF2B5EF4-FFF2-40B4-BE49-F238E27FC236}">
                    <a16:creationId xmlns:a16="http://schemas.microsoft.com/office/drawing/2014/main" id="{01EA51D1-2AF5-4F72-83DF-6228F57E1E30}"/>
                  </a:ext>
                </a:extLst>
              </p:cNvPr>
              <p:cNvSpPr txBox="1"/>
              <p:nvPr/>
            </p:nvSpPr>
            <p:spPr>
              <a:xfrm>
                <a:off x="5958588" y="4905001"/>
                <a:ext cx="175067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p>
                          <m:r>
                            <a:rPr lang="en-US" altLang="zh-TW" sz="2400" b="0" i="1" smtClean="0">
                              <a:latin typeface="Cambria Math" panose="02040503050406030204" pitchFamily="18" charset="0"/>
                            </a:rPr>
                            <m:t>𝑁</m:t>
                          </m:r>
                        </m:sup>
                      </m:sSup>
                    </m:oMath>
                  </m:oMathPara>
                </a14:m>
                <a:endParaRPr lang="zh-TW" altLang="en-US" sz="2400" dirty="0"/>
              </a:p>
            </p:txBody>
          </p:sp>
        </mc:Choice>
        <mc:Fallback>
          <p:sp>
            <p:nvSpPr>
              <p:cNvPr id="14" name="文字方塊 13">
                <a:extLst>
                  <a:ext uri="{FF2B5EF4-FFF2-40B4-BE49-F238E27FC236}">
                    <a16:creationId xmlns:a16="http://schemas.microsoft.com/office/drawing/2014/main" id="{01EA51D1-2AF5-4F72-83DF-6228F57E1E30}"/>
                  </a:ext>
                </a:extLst>
              </p:cNvPr>
              <p:cNvSpPr txBox="1">
                <a:spLocks noRot="1" noChangeAspect="1" noMove="1" noResize="1" noEditPoints="1" noAdjustHandles="1" noChangeArrowheads="1" noChangeShapeType="1" noTextEdit="1"/>
              </p:cNvSpPr>
              <p:nvPr/>
            </p:nvSpPr>
            <p:spPr>
              <a:xfrm>
                <a:off x="5958588" y="4905001"/>
                <a:ext cx="1750671" cy="369332"/>
              </a:xfrm>
              <a:prstGeom prst="rect">
                <a:avLst/>
              </a:prstGeom>
              <a:blipFill>
                <a:blip r:embed="rId5"/>
                <a:stretch>
                  <a:fillRect l="-3819" t="-5000" r="-10764" b="-26667"/>
                </a:stretch>
              </a:blipFill>
            </p:spPr>
            <p:txBody>
              <a:bodyPr/>
              <a:lstStyle/>
              <a:p>
                <a:r>
                  <a:rPr lang="zh-TW" altLang="en-US">
                    <a:noFill/>
                  </a:rPr>
                  <a:t> </a:t>
                </a:r>
              </a:p>
            </p:txBody>
          </p:sp>
        </mc:Fallback>
      </mc:AlternateContent>
      <p:sp>
        <p:nvSpPr>
          <p:cNvPr id="15" name="文字方塊 14">
            <a:extLst>
              <a:ext uri="{FF2B5EF4-FFF2-40B4-BE49-F238E27FC236}">
                <a16:creationId xmlns:a16="http://schemas.microsoft.com/office/drawing/2014/main" id="{87DB6807-58A0-4AF7-93CC-E1C4216485B3}"/>
              </a:ext>
            </a:extLst>
          </p:cNvPr>
          <p:cNvSpPr txBox="1"/>
          <p:nvPr/>
        </p:nvSpPr>
        <p:spPr>
          <a:xfrm>
            <a:off x="7486321" y="3800015"/>
            <a:ext cx="1546795" cy="830997"/>
          </a:xfrm>
          <a:prstGeom prst="rect">
            <a:avLst/>
          </a:prstGeom>
          <a:noFill/>
        </p:spPr>
        <p:txBody>
          <a:bodyPr wrap="square" rtlCol="0">
            <a:spAutoFit/>
          </a:bodyPr>
          <a:lstStyle/>
          <a:p>
            <a:pPr algn="ctr"/>
            <a:r>
              <a:rPr lang="en-US" altLang="zh-TW" sz="2400" dirty="0">
                <a:solidFill>
                  <a:srgbClr val="FF0000"/>
                </a:solidFill>
              </a:rPr>
              <a:t>as close as possible</a:t>
            </a:r>
            <a:endParaRPr lang="zh-TW" altLang="en-US" sz="2400" dirty="0">
              <a:solidFill>
                <a:srgbClr val="FF0000"/>
              </a:solidFill>
            </a:endParaRPr>
          </a:p>
        </p:txBody>
      </p:sp>
      <p:cxnSp>
        <p:nvCxnSpPr>
          <p:cNvPr id="17" name="直線單箭頭接點 16">
            <a:extLst>
              <a:ext uri="{FF2B5EF4-FFF2-40B4-BE49-F238E27FC236}">
                <a16:creationId xmlns:a16="http://schemas.microsoft.com/office/drawing/2014/main" id="{828B7C9F-AFA0-48B7-B4E6-535B0CC98BBA}"/>
              </a:ext>
            </a:extLst>
          </p:cNvPr>
          <p:cNvCxnSpPr>
            <a:cxnSpLocks/>
          </p:cNvCxnSpPr>
          <p:nvPr/>
        </p:nvCxnSpPr>
        <p:spPr>
          <a:xfrm>
            <a:off x="6103759" y="3493450"/>
            <a:ext cx="0" cy="141155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DBE55A5F-B0A7-4130-8127-A20515F49B59}"/>
              </a:ext>
            </a:extLst>
          </p:cNvPr>
          <p:cNvCxnSpPr>
            <a:cxnSpLocks/>
          </p:cNvCxnSpPr>
          <p:nvPr/>
        </p:nvCxnSpPr>
        <p:spPr>
          <a:xfrm>
            <a:off x="6534939" y="3493450"/>
            <a:ext cx="0" cy="141155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E1F01876-4BE0-4734-BE49-C76B2F1AB82E}"/>
              </a:ext>
            </a:extLst>
          </p:cNvPr>
          <p:cNvCxnSpPr>
            <a:cxnSpLocks/>
          </p:cNvCxnSpPr>
          <p:nvPr/>
        </p:nvCxnSpPr>
        <p:spPr>
          <a:xfrm>
            <a:off x="7412168" y="3493450"/>
            <a:ext cx="0" cy="141155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文字方塊 19">
                <a:extLst>
                  <a:ext uri="{FF2B5EF4-FFF2-40B4-BE49-F238E27FC236}">
                    <a16:creationId xmlns:a16="http://schemas.microsoft.com/office/drawing/2014/main" id="{FF913CC9-12E6-471C-BA8F-4EDB1B3ACCC8}"/>
                  </a:ext>
                </a:extLst>
              </p:cNvPr>
              <p:cNvSpPr txBox="1"/>
              <p:nvPr/>
            </p:nvSpPr>
            <p:spPr>
              <a:xfrm>
                <a:off x="6670692" y="4064827"/>
                <a:ext cx="64601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oMath>
                  </m:oMathPara>
                </a14:m>
                <a:endParaRPr lang="zh-TW" altLang="en-US" sz="2400" dirty="0"/>
              </a:p>
            </p:txBody>
          </p:sp>
        </mc:Choice>
        <mc:Fallback>
          <p:sp>
            <p:nvSpPr>
              <p:cNvPr id="20" name="文字方塊 19">
                <a:extLst>
                  <a:ext uri="{FF2B5EF4-FFF2-40B4-BE49-F238E27FC236}">
                    <a16:creationId xmlns:a16="http://schemas.microsoft.com/office/drawing/2014/main" id="{FF913CC9-12E6-471C-BA8F-4EDB1B3ACCC8}"/>
                  </a:ext>
                </a:extLst>
              </p:cNvPr>
              <p:cNvSpPr txBox="1">
                <a:spLocks noRot="1" noChangeAspect="1" noMove="1" noResize="1" noEditPoints="1" noAdjustHandles="1" noChangeArrowheads="1" noChangeShapeType="1" noTextEdit="1"/>
              </p:cNvSpPr>
              <p:nvPr/>
            </p:nvSpPr>
            <p:spPr>
              <a:xfrm>
                <a:off x="6670692" y="4064827"/>
                <a:ext cx="646011" cy="369332"/>
              </a:xfrm>
              <a:prstGeom prst="rect">
                <a:avLst/>
              </a:prstGeom>
              <a:blipFill>
                <a:blip r:embed="rId6"/>
                <a:stretch>
                  <a:fillRect l="-2830" r="-2830"/>
                </a:stretch>
              </a:blipFill>
            </p:spPr>
            <p:txBody>
              <a:bodyPr/>
              <a:lstStyle/>
              <a:p>
                <a:r>
                  <a:rPr lang="zh-TW" altLang="en-US">
                    <a:noFill/>
                  </a:rPr>
                  <a:t> </a:t>
                </a:r>
              </a:p>
            </p:txBody>
          </p:sp>
        </mc:Fallback>
      </mc:AlternateContent>
      <p:sp>
        <p:nvSpPr>
          <p:cNvPr id="21" name="文字方塊 20">
            <a:extLst>
              <a:ext uri="{FF2B5EF4-FFF2-40B4-BE49-F238E27FC236}">
                <a16:creationId xmlns:a16="http://schemas.microsoft.com/office/drawing/2014/main" id="{6487D61A-AF38-4DC7-8143-0F61534F4B3B}"/>
              </a:ext>
            </a:extLst>
          </p:cNvPr>
          <p:cNvSpPr txBox="1"/>
          <p:nvPr/>
        </p:nvSpPr>
        <p:spPr>
          <a:xfrm>
            <a:off x="961746" y="6022607"/>
            <a:ext cx="7220508"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800" b="1" i="1" u="sng" dirty="0"/>
              <a:t>Problem</a:t>
            </a:r>
            <a:r>
              <a:rPr lang="en-US" altLang="zh-TW" sz="2800" dirty="0"/>
              <a:t>: We don’t want the tree to be too large.</a:t>
            </a:r>
            <a:endParaRPr lang="zh-TW" altLang="en-US" sz="2800" dirty="0"/>
          </a:p>
        </p:txBody>
      </p:sp>
      <mc:AlternateContent xmlns:mc="http://schemas.openxmlformats.org/markup-compatibility/2006">
        <mc:Choice xmlns:a14="http://schemas.microsoft.com/office/drawing/2010/main" Requires="a14">
          <p:sp>
            <p:nvSpPr>
              <p:cNvPr id="25" name="文字方塊 24">
                <a:extLst>
                  <a:ext uri="{FF2B5EF4-FFF2-40B4-BE49-F238E27FC236}">
                    <a16:creationId xmlns:a16="http://schemas.microsoft.com/office/drawing/2014/main" id="{5D9B953E-8AEE-4C88-9574-2DAE9BEFC6A3}"/>
                  </a:ext>
                </a:extLst>
              </p:cNvPr>
              <p:cNvSpPr txBox="1"/>
              <p:nvPr/>
            </p:nvSpPr>
            <p:spPr>
              <a:xfrm>
                <a:off x="4850386" y="3358741"/>
                <a:ext cx="251094"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𝜃</m:t>
                      </m:r>
                    </m:oMath>
                  </m:oMathPara>
                </a14:m>
                <a:endParaRPr lang="zh-TW" altLang="en-US" sz="2400" dirty="0"/>
              </a:p>
            </p:txBody>
          </p:sp>
        </mc:Choice>
        <mc:Fallback>
          <p:sp>
            <p:nvSpPr>
              <p:cNvPr id="25" name="文字方塊 24">
                <a:extLst>
                  <a:ext uri="{FF2B5EF4-FFF2-40B4-BE49-F238E27FC236}">
                    <a16:creationId xmlns:a16="http://schemas.microsoft.com/office/drawing/2014/main" id="{5D9B953E-8AEE-4C88-9574-2DAE9BEFC6A3}"/>
                  </a:ext>
                </a:extLst>
              </p:cNvPr>
              <p:cNvSpPr txBox="1">
                <a:spLocks noRot="1" noChangeAspect="1" noMove="1" noResize="1" noEditPoints="1" noAdjustHandles="1" noChangeArrowheads="1" noChangeShapeType="1" noTextEdit="1"/>
              </p:cNvSpPr>
              <p:nvPr/>
            </p:nvSpPr>
            <p:spPr>
              <a:xfrm>
                <a:off x="4850386" y="3358741"/>
                <a:ext cx="251094" cy="369332"/>
              </a:xfrm>
              <a:prstGeom prst="rect">
                <a:avLst/>
              </a:prstGeom>
              <a:blipFill>
                <a:blip r:embed="rId7"/>
                <a:stretch>
                  <a:fillRect l="-29268" r="-24390" b="-491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6" name="文字方塊 25">
                <a:extLst>
                  <a:ext uri="{FF2B5EF4-FFF2-40B4-BE49-F238E27FC236}">
                    <a16:creationId xmlns:a16="http://schemas.microsoft.com/office/drawing/2014/main" id="{76694068-4F25-4768-BC8B-48283F778B12}"/>
                  </a:ext>
                </a:extLst>
              </p:cNvPr>
              <p:cNvSpPr txBox="1"/>
              <p:nvPr/>
            </p:nvSpPr>
            <p:spPr>
              <a:xfrm>
                <a:off x="4771135" y="5147844"/>
                <a:ext cx="38061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𝑇</m:t>
                          </m:r>
                        </m:e>
                        <m:sub>
                          <m:r>
                            <a:rPr lang="zh-TW" altLang="en-US" sz="2400" i="1">
                              <a:latin typeface="Cambria Math" panose="02040503050406030204" pitchFamily="18" charset="0"/>
                            </a:rPr>
                            <m:t>𝜃</m:t>
                          </m:r>
                        </m:sub>
                      </m:sSub>
                    </m:oMath>
                  </m:oMathPara>
                </a14:m>
                <a:endParaRPr lang="zh-TW" altLang="en-US" sz="2400" dirty="0"/>
              </a:p>
            </p:txBody>
          </p:sp>
        </mc:Choice>
        <mc:Fallback>
          <p:sp>
            <p:nvSpPr>
              <p:cNvPr id="26" name="文字方塊 25">
                <a:extLst>
                  <a:ext uri="{FF2B5EF4-FFF2-40B4-BE49-F238E27FC236}">
                    <a16:creationId xmlns:a16="http://schemas.microsoft.com/office/drawing/2014/main" id="{76694068-4F25-4768-BC8B-48283F778B12}"/>
                  </a:ext>
                </a:extLst>
              </p:cNvPr>
              <p:cNvSpPr txBox="1">
                <a:spLocks noRot="1" noChangeAspect="1" noMove="1" noResize="1" noEditPoints="1" noAdjustHandles="1" noChangeArrowheads="1" noChangeShapeType="1" noTextEdit="1"/>
              </p:cNvSpPr>
              <p:nvPr/>
            </p:nvSpPr>
            <p:spPr>
              <a:xfrm>
                <a:off x="4771135" y="5147844"/>
                <a:ext cx="380617" cy="369332"/>
              </a:xfrm>
              <a:prstGeom prst="rect">
                <a:avLst/>
              </a:prstGeom>
              <a:blipFill>
                <a:blip r:embed="rId8"/>
                <a:stretch>
                  <a:fillRect l="-19355" r="-8065" b="-1639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7" name="文字方塊 26">
                <a:extLst>
                  <a:ext uri="{FF2B5EF4-FFF2-40B4-BE49-F238E27FC236}">
                    <a16:creationId xmlns:a16="http://schemas.microsoft.com/office/drawing/2014/main" id="{9438CB48-4E29-4706-B145-F8E949ECB673}"/>
                  </a:ext>
                </a:extLst>
              </p:cNvPr>
              <p:cNvSpPr txBox="1"/>
              <p:nvPr/>
            </p:nvSpPr>
            <p:spPr>
              <a:xfrm>
                <a:off x="4572000" y="603842"/>
                <a:ext cx="85196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𝑂</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e>
                      </m:d>
                    </m:oMath>
                  </m:oMathPara>
                </a14:m>
                <a:endParaRPr lang="zh-TW" altLang="en-US" sz="2400" dirty="0"/>
              </a:p>
            </p:txBody>
          </p:sp>
        </mc:Choice>
        <mc:Fallback>
          <p:sp>
            <p:nvSpPr>
              <p:cNvPr id="27" name="文字方塊 26">
                <a:extLst>
                  <a:ext uri="{FF2B5EF4-FFF2-40B4-BE49-F238E27FC236}">
                    <a16:creationId xmlns:a16="http://schemas.microsoft.com/office/drawing/2014/main" id="{9438CB48-4E29-4706-B145-F8E949ECB673}"/>
                  </a:ext>
                </a:extLst>
              </p:cNvPr>
              <p:cNvSpPr txBox="1">
                <a:spLocks noRot="1" noChangeAspect="1" noMove="1" noResize="1" noEditPoints="1" noAdjustHandles="1" noChangeArrowheads="1" noChangeShapeType="1" noTextEdit="1"/>
              </p:cNvSpPr>
              <p:nvPr/>
            </p:nvSpPr>
            <p:spPr>
              <a:xfrm>
                <a:off x="4572000" y="603842"/>
                <a:ext cx="851963" cy="369332"/>
              </a:xfrm>
              <a:prstGeom prst="rect">
                <a:avLst/>
              </a:prstGeom>
              <a:blipFill>
                <a:blip r:embed="rId9"/>
                <a:stretch>
                  <a:fillRect l="-7857" b="-1639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8" name="文字方塊 27">
                <a:extLst>
                  <a:ext uri="{FF2B5EF4-FFF2-40B4-BE49-F238E27FC236}">
                    <a16:creationId xmlns:a16="http://schemas.microsoft.com/office/drawing/2014/main" id="{2B4738E9-B538-4A5F-8D3F-7336315E4213}"/>
                  </a:ext>
                </a:extLst>
              </p:cNvPr>
              <p:cNvSpPr txBox="1"/>
              <p:nvPr/>
            </p:nvSpPr>
            <p:spPr>
              <a:xfrm>
                <a:off x="5423963" y="548909"/>
                <a:ext cx="3301529" cy="461665"/>
              </a:xfrm>
              <a:prstGeom prst="rect">
                <a:avLst/>
              </a:prstGeom>
              <a:noFill/>
            </p:spPr>
            <p:txBody>
              <a:bodyPr wrap="square" rtlCol="0">
                <a:spAutoFit/>
              </a:bodyPr>
              <a:lstStyle/>
              <a:p>
                <a:r>
                  <a:rPr lang="en-US" altLang="zh-TW" sz="2400" dirty="0"/>
                  <a:t>: how complex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oMath>
                </a14:m>
                <a:r>
                  <a:rPr lang="en-US" altLang="zh-TW" sz="2400" dirty="0"/>
                  <a:t> is  </a:t>
                </a:r>
                <a:endParaRPr lang="zh-TW" altLang="en-US" sz="2400" dirty="0"/>
              </a:p>
            </p:txBody>
          </p:sp>
        </mc:Choice>
        <mc:Fallback>
          <p:sp>
            <p:nvSpPr>
              <p:cNvPr id="28" name="文字方塊 27">
                <a:extLst>
                  <a:ext uri="{FF2B5EF4-FFF2-40B4-BE49-F238E27FC236}">
                    <a16:creationId xmlns:a16="http://schemas.microsoft.com/office/drawing/2014/main" id="{2B4738E9-B538-4A5F-8D3F-7336315E4213}"/>
                  </a:ext>
                </a:extLst>
              </p:cNvPr>
              <p:cNvSpPr txBox="1">
                <a:spLocks noRot="1" noChangeAspect="1" noMove="1" noResize="1" noEditPoints="1" noAdjustHandles="1" noChangeArrowheads="1" noChangeShapeType="1" noTextEdit="1"/>
              </p:cNvSpPr>
              <p:nvPr/>
            </p:nvSpPr>
            <p:spPr>
              <a:xfrm>
                <a:off x="5423963" y="548909"/>
                <a:ext cx="3301529" cy="461665"/>
              </a:xfrm>
              <a:prstGeom prst="rect">
                <a:avLst/>
              </a:prstGeom>
              <a:blipFill>
                <a:blip r:embed="rId10"/>
                <a:stretch>
                  <a:fillRect l="-2957" t="-10526" b="-2894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0" name="文字方塊 29">
                <a:extLst>
                  <a:ext uri="{FF2B5EF4-FFF2-40B4-BE49-F238E27FC236}">
                    <a16:creationId xmlns:a16="http://schemas.microsoft.com/office/drawing/2014/main" id="{5C4E972E-82F0-4705-9B05-61FEF2844D25}"/>
                  </a:ext>
                </a:extLst>
              </p:cNvPr>
              <p:cNvSpPr txBox="1"/>
              <p:nvPr/>
            </p:nvSpPr>
            <p:spPr>
              <a:xfrm>
                <a:off x="5213821" y="1042005"/>
                <a:ext cx="3301529" cy="461665"/>
              </a:xfrm>
              <a:prstGeom prst="rect">
                <a:avLst/>
              </a:prstGeom>
              <a:noFill/>
            </p:spPr>
            <p:txBody>
              <a:bodyPr wrap="square" rtlCol="0">
                <a:spAutoFit/>
              </a:bodyPr>
              <a:lstStyle/>
              <a:p>
                <a:r>
                  <a:rPr lang="en-US" altLang="zh-TW" sz="2400" dirty="0"/>
                  <a:t>e.g. average depth of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oMath>
                </a14:m>
                <a:r>
                  <a:rPr lang="en-US" altLang="zh-TW" sz="2400" dirty="0"/>
                  <a:t> </a:t>
                </a:r>
                <a:endParaRPr lang="zh-TW" altLang="en-US" sz="2400" dirty="0"/>
              </a:p>
            </p:txBody>
          </p:sp>
        </mc:Choice>
        <mc:Fallback>
          <p:sp>
            <p:nvSpPr>
              <p:cNvPr id="30" name="文字方塊 29">
                <a:extLst>
                  <a:ext uri="{FF2B5EF4-FFF2-40B4-BE49-F238E27FC236}">
                    <a16:creationId xmlns:a16="http://schemas.microsoft.com/office/drawing/2014/main" id="{5C4E972E-82F0-4705-9B05-61FEF2844D25}"/>
                  </a:ext>
                </a:extLst>
              </p:cNvPr>
              <p:cNvSpPr txBox="1">
                <a:spLocks noRot="1" noChangeAspect="1" noMove="1" noResize="1" noEditPoints="1" noAdjustHandles="1" noChangeArrowheads="1" noChangeShapeType="1" noTextEdit="1"/>
              </p:cNvSpPr>
              <p:nvPr/>
            </p:nvSpPr>
            <p:spPr>
              <a:xfrm>
                <a:off x="5213821" y="1042005"/>
                <a:ext cx="3301529" cy="461665"/>
              </a:xfrm>
              <a:prstGeom prst="rect">
                <a:avLst/>
              </a:prstGeom>
              <a:blipFill>
                <a:blip r:embed="rId11"/>
                <a:stretch>
                  <a:fillRect l="-2768" t="-10526" b="-2894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1" name="文字方塊 30">
                <a:extLst>
                  <a:ext uri="{FF2B5EF4-FFF2-40B4-BE49-F238E27FC236}">
                    <a16:creationId xmlns:a16="http://schemas.microsoft.com/office/drawing/2014/main" id="{E47982E7-AFCD-42FA-9940-6CEC46BF2B33}"/>
                  </a:ext>
                </a:extLst>
              </p:cNvPr>
              <p:cNvSpPr txBox="1"/>
              <p:nvPr/>
            </p:nvSpPr>
            <p:spPr>
              <a:xfrm>
                <a:off x="5412712" y="5443714"/>
                <a:ext cx="2685800" cy="369332"/>
              </a:xfrm>
              <a:prstGeom prst="rect">
                <a:avLst/>
              </a:prstGeom>
              <a:noFill/>
            </p:spPr>
            <p:txBody>
              <a:bodyPr wrap="none" lIns="0" tIns="0" rIns="0" bIns="0" rtlCol="0">
                <a:spAutoFit/>
              </a:bodyPr>
              <a:lstStyle/>
              <a:p>
                <a:r>
                  <a:rPr lang="en-US" altLang="zh-TW" sz="2400" b="0" dirty="0"/>
                  <a:t>We want small </a:t>
                </a:r>
                <a14:m>
                  <m:oMath xmlns:m="http://schemas.openxmlformats.org/officeDocument/2006/math">
                    <m:r>
                      <a:rPr lang="en-US" altLang="zh-TW" sz="2400" b="0" i="1" smtClean="0">
                        <a:latin typeface="Cambria Math" panose="02040503050406030204" pitchFamily="18" charset="0"/>
                      </a:rPr>
                      <m:t>𝑂</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e>
                    </m:d>
                  </m:oMath>
                </a14:m>
                <a:endParaRPr lang="zh-TW" altLang="en-US" sz="2400" dirty="0"/>
              </a:p>
            </p:txBody>
          </p:sp>
        </mc:Choice>
        <mc:Fallback>
          <p:sp>
            <p:nvSpPr>
              <p:cNvPr id="31" name="文字方塊 30">
                <a:extLst>
                  <a:ext uri="{FF2B5EF4-FFF2-40B4-BE49-F238E27FC236}">
                    <a16:creationId xmlns:a16="http://schemas.microsoft.com/office/drawing/2014/main" id="{E47982E7-AFCD-42FA-9940-6CEC46BF2B33}"/>
                  </a:ext>
                </a:extLst>
              </p:cNvPr>
              <p:cNvSpPr txBox="1">
                <a:spLocks noRot="1" noChangeAspect="1" noMove="1" noResize="1" noEditPoints="1" noAdjustHandles="1" noChangeArrowheads="1" noChangeShapeType="1" noTextEdit="1"/>
              </p:cNvSpPr>
              <p:nvPr/>
            </p:nvSpPr>
            <p:spPr>
              <a:xfrm>
                <a:off x="5412712" y="5443714"/>
                <a:ext cx="2685800" cy="369332"/>
              </a:xfrm>
              <a:prstGeom prst="rect">
                <a:avLst/>
              </a:prstGeom>
              <a:blipFill>
                <a:blip r:embed="rId12"/>
                <a:stretch>
                  <a:fillRect l="-7045" t="-26230" b="-47541"/>
                </a:stretch>
              </a:blipFill>
            </p:spPr>
            <p:txBody>
              <a:bodyPr/>
              <a:lstStyle/>
              <a:p>
                <a:r>
                  <a:rPr lang="zh-TW" altLang="en-US">
                    <a:noFill/>
                  </a:rPr>
                  <a:t> </a:t>
                </a:r>
              </a:p>
            </p:txBody>
          </p:sp>
        </mc:Fallback>
      </mc:AlternateContent>
      <p:sp>
        <p:nvSpPr>
          <p:cNvPr id="32" name="矩形 31">
            <a:extLst>
              <a:ext uri="{FF2B5EF4-FFF2-40B4-BE49-F238E27FC236}">
                <a16:creationId xmlns:a16="http://schemas.microsoft.com/office/drawing/2014/main" id="{85A7F4DE-C5C3-4C5F-A52B-75766D4A4F29}"/>
              </a:ext>
            </a:extLst>
          </p:cNvPr>
          <p:cNvSpPr/>
          <p:nvPr/>
        </p:nvSpPr>
        <p:spPr>
          <a:xfrm>
            <a:off x="3240728" y="4604988"/>
            <a:ext cx="2092296" cy="830997"/>
          </a:xfrm>
          <a:prstGeom prst="rect">
            <a:avLst/>
          </a:prstGeom>
        </p:spPr>
        <p:txBody>
          <a:bodyPr wrap="square">
            <a:spAutoFit/>
          </a:bodyPr>
          <a:lstStyle/>
          <a:p>
            <a:pPr algn="ctr"/>
            <a:r>
              <a:rPr lang="en-US" altLang="zh-TW" sz="2400" dirty="0"/>
              <a:t>Decision</a:t>
            </a:r>
          </a:p>
          <a:p>
            <a:pPr algn="ctr"/>
            <a:r>
              <a:rPr lang="en-US" altLang="zh-TW" sz="2400" dirty="0"/>
              <a:t>Tree</a:t>
            </a:r>
            <a:endParaRPr lang="zh-TW" altLang="en-US" sz="2400" dirty="0"/>
          </a:p>
        </p:txBody>
      </p:sp>
    </p:spTree>
    <p:extLst>
      <p:ext uri="{BB962C8B-B14F-4D97-AF65-F5344CB8AC3E}">
        <p14:creationId xmlns:p14="http://schemas.microsoft.com/office/powerpoint/2010/main" val="410529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6" grpId="0"/>
      <p:bldP spid="27" grpId="0"/>
      <p:bldP spid="28" grpId="0"/>
      <p:bldP spid="30" grpId="0"/>
      <p:bldP spid="31"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1A10EE-7CD3-4831-9079-ED62E3791ADD}"/>
              </a:ext>
            </a:extLst>
          </p:cNvPr>
          <p:cNvSpPr>
            <a:spLocks noGrp="1"/>
          </p:cNvSpPr>
          <p:nvPr>
            <p:ph type="title"/>
          </p:nvPr>
        </p:nvSpPr>
        <p:spPr/>
        <p:txBody>
          <a:bodyPr/>
          <a:lstStyle/>
          <a:p>
            <a:r>
              <a:rPr lang="en-US" altLang="zh-TW" dirty="0"/>
              <a:t>Decision Tree </a:t>
            </a:r>
            <a:br>
              <a:rPr lang="en-US" altLang="zh-TW" dirty="0"/>
            </a:br>
            <a:r>
              <a:rPr lang="en-US" altLang="zh-TW" dirty="0"/>
              <a:t>–  Tree regularization </a:t>
            </a:r>
            <a:endParaRPr lang="zh-TW" altLang="en-US" dirty="0"/>
          </a:p>
        </p:txBody>
      </p:sp>
      <p:sp>
        <p:nvSpPr>
          <p:cNvPr id="3" name="內容版面配置區 2">
            <a:extLst>
              <a:ext uri="{FF2B5EF4-FFF2-40B4-BE49-F238E27FC236}">
                <a16:creationId xmlns:a16="http://schemas.microsoft.com/office/drawing/2014/main" id="{4768BC85-DE2A-4BDC-9058-F840A1891FB6}"/>
              </a:ext>
            </a:extLst>
          </p:cNvPr>
          <p:cNvSpPr>
            <a:spLocks noGrp="1"/>
          </p:cNvSpPr>
          <p:nvPr>
            <p:ph idx="1"/>
          </p:nvPr>
        </p:nvSpPr>
        <p:spPr>
          <a:xfrm>
            <a:off x="628650" y="1825625"/>
            <a:ext cx="4631515" cy="4351338"/>
          </a:xfrm>
        </p:spPr>
        <p:txBody>
          <a:bodyPr/>
          <a:lstStyle/>
          <a:p>
            <a:r>
              <a:rPr lang="en-US" altLang="zh-TW" dirty="0"/>
              <a:t>Train a network that is easy to be interpreted by decision tree.</a:t>
            </a:r>
          </a:p>
        </p:txBody>
      </p:sp>
      <p:sp>
        <p:nvSpPr>
          <p:cNvPr id="4" name="矩形 3">
            <a:extLst>
              <a:ext uri="{FF2B5EF4-FFF2-40B4-BE49-F238E27FC236}">
                <a16:creationId xmlns:a16="http://schemas.microsoft.com/office/drawing/2014/main" id="{314EEA5F-1C77-4180-A8FE-F739D6AEAC74}"/>
              </a:ext>
            </a:extLst>
          </p:cNvPr>
          <p:cNvSpPr/>
          <p:nvPr/>
        </p:nvSpPr>
        <p:spPr>
          <a:xfrm>
            <a:off x="5260165" y="311705"/>
            <a:ext cx="3681905" cy="369332"/>
          </a:xfrm>
          <a:prstGeom prst="rect">
            <a:avLst/>
          </a:prstGeom>
        </p:spPr>
        <p:txBody>
          <a:bodyPr wrap="none">
            <a:spAutoFit/>
          </a:bodyPr>
          <a:lstStyle/>
          <a:p>
            <a:r>
              <a:rPr lang="en-US" altLang="zh-TW" dirty="0">
                <a:hlinkClick r:id="rId3"/>
              </a:rPr>
              <a:t>https://arxiv.org/pdf/1711.06178.pdf</a:t>
            </a:r>
            <a:endParaRPr lang="zh-TW" altLang="en-US" dirty="0"/>
          </a:p>
        </p:txBody>
      </p:sp>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3A6F6D83-7F22-4BDB-81FB-82AB75C9B73E}"/>
                  </a:ext>
                </a:extLst>
              </p:cNvPr>
              <p:cNvSpPr txBox="1"/>
              <p:nvPr/>
            </p:nvSpPr>
            <p:spPr>
              <a:xfrm>
                <a:off x="981479" y="3128786"/>
                <a:ext cx="2933880" cy="56092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𝜃</m:t>
                          </m:r>
                        </m:e>
                        <m:sup>
                          <m:r>
                            <a:rPr lang="en-US" altLang="zh-TW" sz="2800" b="0" i="1" smtClean="0">
                              <a:latin typeface="Cambria Math" panose="02040503050406030204" pitchFamily="18" charset="0"/>
                            </a:rPr>
                            <m:t>∗</m:t>
                          </m:r>
                        </m:sup>
                      </m:sSup>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min</m:t>
                              </m:r>
                            </m:e>
                            <m:lim>
                              <m:r>
                                <a:rPr lang="zh-TW" altLang="en-US" sz="2800" i="1">
                                  <a:latin typeface="Cambria Math" panose="02040503050406030204" pitchFamily="18" charset="0"/>
                                </a:rPr>
                                <m:t>𝜃</m:t>
                              </m:r>
                            </m:lim>
                          </m:limLow>
                        </m:fName>
                        <m:e>
                          <m:r>
                            <a:rPr lang="en-US" altLang="zh-TW" sz="2800" b="0" i="1" smtClean="0">
                              <a:latin typeface="Cambria Math" panose="02040503050406030204" pitchFamily="18" charset="0"/>
                            </a:rPr>
                            <m:t>𝐿</m:t>
                          </m:r>
                          <m:d>
                            <m:dPr>
                              <m:ctrlPr>
                                <a:rPr lang="en-US" altLang="zh-TW" sz="2800" b="0" i="1" smtClean="0">
                                  <a:latin typeface="Cambria Math" panose="02040503050406030204" pitchFamily="18" charset="0"/>
                                </a:rPr>
                              </m:ctrlPr>
                            </m:dPr>
                            <m:e>
                              <m:r>
                                <a:rPr lang="zh-TW" altLang="en-US" sz="2800" i="1">
                                  <a:latin typeface="Cambria Math" panose="02040503050406030204" pitchFamily="18" charset="0"/>
                                </a:rPr>
                                <m:t>𝜃</m:t>
                              </m:r>
                            </m:e>
                          </m:d>
                        </m:e>
                      </m:func>
                    </m:oMath>
                  </m:oMathPara>
                </a14:m>
                <a:endParaRPr lang="zh-TW" altLang="en-US" sz="2800" dirty="0"/>
              </a:p>
            </p:txBody>
          </p:sp>
        </mc:Choice>
        <mc:Fallback>
          <p:sp>
            <p:nvSpPr>
              <p:cNvPr id="8" name="文字方塊 7">
                <a:extLst>
                  <a:ext uri="{FF2B5EF4-FFF2-40B4-BE49-F238E27FC236}">
                    <a16:creationId xmlns:a16="http://schemas.microsoft.com/office/drawing/2014/main" id="{3A6F6D83-7F22-4BDB-81FB-82AB75C9B73E}"/>
                  </a:ext>
                </a:extLst>
              </p:cNvPr>
              <p:cNvSpPr txBox="1">
                <a:spLocks noRot="1" noChangeAspect="1" noMove="1" noResize="1" noEditPoints="1" noAdjustHandles="1" noChangeArrowheads="1" noChangeShapeType="1" noTextEdit="1"/>
              </p:cNvSpPr>
              <p:nvPr/>
            </p:nvSpPr>
            <p:spPr>
              <a:xfrm>
                <a:off x="981479" y="3128786"/>
                <a:ext cx="2933880" cy="560923"/>
              </a:xfrm>
              <a:prstGeom prst="rect">
                <a:avLst/>
              </a:prstGeom>
              <a:blipFill>
                <a:blip r:embed="rId4"/>
                <a:stretch>
                  <a:fillRect/>
                </a:stretch>
              </a:blipFill>
            </p:spPr>
            <p:txBody>
              <a:bodyPr/>
              <a:lstStyle/>
              <a:p>
                <a:r>
                  <a:rPr lang="zh-TW" altLang="en-US">
                    <a:noFill/>
                  </a:rPr>
                  <a:t> </a:t>
                </a:r>
              </a:p>
            </p:txBody>
          </p:sp>
        </mc:Fallback>
      </mc:AlternateContent>
      <p:sp>
        <p:nvSpPr>
          <p:cNvPr id="9" name="文字方塊 8">
            <a:extLst>
              <a:ext uri="{FF2B5EF4-FFF2-40B4-BE49-F238E27FC236}">
                <a16:creationId xmlns:a16="http://schemas.microsoft.com/office/drawing/2014/main" id="{23A35290-EF15-4820-BACC-023B98DD183F}"/>
              </a:ext>
            </a:extLst>
          </p:cNvPr>
          <p:cNvSpPr txBox="1"/>
          <p:nvPr/>
        </p:nvSpPr>
        <p:spPr>
          <a:xfrm>
            <a:off x="3736710" y="2952048"/>
            <a:ext cx="65" cy="276999"/>
          </a:xfrm>
          <a:prstGeom prst="rect">
            <a:avLst/>
          </a:prstGeom>
          <a:noFill/>
        </p:spPr>
        <p:txBody>
          <a:bodyPr wrap="none" lIns="0" tIns="0" rIns="0" bIns="0" rtlCol="0">
            <a:spAutoFit/>
          </a:bodyPr>
          <a:lstStyle/>
          <a:p>
            <a:endParaRPr lang="zh-TW" altLang="en-US" dirty="0"/>
          </a:p>
        </p:txBody>
      </p:sp>
      <mc:AlternateContent xmlns:mc="http://schemas.openxmlformats.org/markup-compatibility/2006">
        <mc:Choice xmlns:a14="http://schemas.microsoft.com/office/drawing/2010/main" Requires="a14">
          <p:sp>
            <p:nvSpPr>
              <p:cNvPr id="10" name="文字方塊 9">
                <a:extLst>
                  <a:ext uri="{FF2B5EF4-FFF2-40B4-BE49-F238E27FC236}">
                    <a16:creationId xmlns:a16="http://schemas.microsoft.com/office/drawing/2014/main" id="{A9BFE211-9DE3-4AD4-A96C-95C0EC706314}"/>
                  </a:ext>
                </a:extLst>
              </p:cNvPr>
              <p:cNvSpPr txBox="1"/>
              <p:nvPr/>
            </p:nvSpPr>
            <p:spPr>
              <a:xfrm>
                <a:off x="4193910" y="3128786"/>
                <a:ext cx="1683794"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m:t>
                      </m:r>
                      <m:r>
                        <a:rPr lang="en-US" altLang="zh-TW" sz="2800" b="0" i="1" smtClean="0">
                          <a:latin typeface="Cambria Math" panose="02040503050406030204" pitchFamily="18" charset="0"/>
                        </a:rPr>
                        <m:t>   </m:t>
                      </m:r>
                      <m:r>
                        <a:rPr lang="zh-TW" altLang="en-US" sz="2800" i="1" smtClean="0">
                          <a:latin typeface="Cambria Math" panose="02040503050406030204" pitchFamily="18" charset="0"/>
                        </a:rPr>
                        <m:t>𝜆</m:t>
                      </m:r>
                      <m:r>
                        <a:rPr lang="en-US" altLang="zh-TW" sz="2800" i="1">
                          <a:latin typeface="Cambria Math" panose="02040503050406030204" pitchFamily="18" charset="0"/>
                        </a:rPr>
                        <m:t>𝑂</m:t>
                      </m:r>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𝑇</m:t>
                              </m:r>
                            </m:e>
                            <m:sub>
                              <m:r>
                                <a:rPr lang="zh-TW" altLang="en-US" sz="2800" i="1">
                                  <a:latin typeface="Cambria Math" panose="02040503050406030204" pitchFamily="18" charset="0"/>
                                </a:rPr>
                                <m:t>𝜃</m:t>
                              </m:r>
                            </m:sub>
                          </m:sSub>
                        </m:e>
                      </m:d>
                    </m:oMath>
                  </m:oMathPara>
                </a14:m>
                <a:endParaRPr lang="zh-TW" altLang="en-US" sz="2800" dirty="0"/>
              </a:p>
            </p:txBody>
          </p:sp>
        </mc:Choice>
        <mc:Fallback>
          <p:sp>
            <p:nvSpPr>
              <p:cNvPr id="10" name="文字方塊 9">
                <a:extLst>
                  <a:ext uri="{FF2B5EF4-FFF2-40B4-BE49-F238E27FC236}">
                    <a16:creationId xmlns:a16="http://schemas.microsoft.com/office/drawing/2014/main" id="{A9BFE211-9DE3-4AD4-A96C-95C0EC706314}"/>
                  </a:ext>
                </a:extLst>
              </p:cNvPr>
              <p:cNvSpPr txBox="1">
                <a:spLocks noRot="1" noChangeAspect="1" noMove="1" noResize="1" noEditPoints="1" noAdjustHandles="1" noChangeArrowheads="1" noChangeShapeType="1" noTextEdit="1"/>
              </p:cNvSpPr>
              <p:nvPr/>
            </p:nvSpPr>
            <p:spPr>
              <a:xfrm>
                <a:off x="4193910" y="3128786"/>
                <a:ext cx="1683794" cy="430887"/>
              </a:xfrm>
              <a:prstGeom prst="rect">
                <a:avLst/>
              </a:prstGeom>
              <a:blipFill>
                <a:blip r:embed="rId5"/>
                <a:stretch>
                  <a:fillRect/>
                </a:stretch>
              </a:blipFill>
            </p:spPr>
            <p:txBody>
              <a:bodyPr/>
              <a:lstStyle/>
              <a:p>
                <a:r>
                  <a:rPr lang="zh-TW" altLang="en-US">
                    <a:noFill/>
                  </a:rPr>
                  <a:t> </a:t>
                </a:r>
              </a:p>
            </p:txBody>
          </p:sp>
        </mc:Fallback>
      </mc:AlternateContent>
      <p:sp>
        <p:nvSpPr>
          <p:cNvPr id="11" name="矩形 10">
            <a:extLst>
              <a:ext uri="{FF2B5EF4-FFF2-40B4-BE49-F238E27FC236}">
                <a16:creationId xmlns:a16="http://schemas.microsoft.com/office/drawing/2014/main" id="{13ACF9DE-9284-41CB-883A-DD9BA3B09895}"/>
              </a:ext>
            </a:extLst>
          </p:cNvPr>
          <p:cNvSpPr/>
          <p:nvPr/>
        </p:nvSpPr>
        <p:spPr>
          <a:xfrm>
            <a:off x="1281363" y="5614569"/>
            <a:ext cx="6581274" cy="87830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Is the objective function with tree regularization differentiable? No! Check the reference for solution.</a:t>
            </a:r>
            <a:endParaRPr lang="zh-TW" altLang="en-US" sz="2400" dirty="0"/>
          </a:p>
        </p:txBody>
      </p:sp>
      <p:sp>
        <p:nvSpPr>
          <p:cNvPr id="12" name="文字方塊 11">
            <a:extLst>
              <a:ext uri="{FF2B5EF4-FFF2-40B4-BE49-F238E27FC236}">
                <a16:creationId xmlns:a16="http://schemas.microsoft.com/office/drawing/2014/main" id="{DB1EE6AF-C782-43EF-8DBB-4F888E76B509}"/>
              </a:ext>
            </a:extLst>
          </p:cNvPr>
          <p:cNvSpPr txBox="1"/>
          <p:nvPr/>
        </p:nvSpPr>
        <p:spPr>
          <a:xfrm>
            <a:off x="1282268" y="4052840"/>
            <a:ext cx="2813565" cy="830997"/>
          </a:xfrm>
          <a:prstGeom prst="rect">
            <a:avLst/>
          </a:prstGeom>
          <a:ln w="28575">
            <a:solidFill>
              <a:srgbClr val="0000FF"/>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2400" dirty="0"/>
              <a:t>Original loss function for training network </a:t>
            </a:r>
            <a:endParaRPr lang="zh-TW" altLang="en-US" sz="2400" dirty="0"/>
          </a:p>
        </p:txBody>
      </p:sp>
      <p:sp>
        <p:nvSpPr>
          <p:cNvPr id="13" name="文字方塊 12">
            <a:extLst>
              <a:ext uri="{FF2B5EF4-FFF2-40B4-BE49-F238E27FC236}">
                <a16:creationId xmlns:a16="http://schemas.microsoft.com/office/drawing/2014/main" id="{6F507D7C-A6F4-4CF8-A719-F03F853C5C33}"/>
              </a:ext>
            </a:extLst>
          </p:cNvPr>
          <p:cNvSpPr txBox="1"/>
          <p:nvPr/>
        </p:nvSpPr>
        <p:spPr>
          <a:xfrm>
            <a:off x="4827573" y="4052840"/>
            <a:ext cx="2813565" cy="830997"/>
          </a:xfrm>
          <a:prstGeom prst="rect">
            <a:avLst/>
          </a:prstGeom>
          <a:noFill/>
          <a:ln w="28575">
            <a:solidFill>
              <a:srgbClr val="0000FF"/>
            </a:solidFill>
          </a:ln>
        </p:spPr>
        <p:txBody>
          <a:bodyPr wrap="square" rtlCol="0">
            <a:spAutoFit/>
          </a:bodyPr>
          <a:lstStyle/>
          <a:p>
            <a:r>
              <a:rPr lang="en-US" altLang="zh-TW" sz="2400" dirty="0"/>
              <a:t>Preference for network parameters </a:t>
            </a:r>
            <a:endParaRPr lang="zh-TW" altLang="en-US" sz="2400" dirty="0"/>
          </a:p>
        </p:txBody>
      </p:sp>
      <p:sp>
        <p:nvSpPr>
          <p:cNvPr id="14" name="箭號: 向右 13">
            <a:extLst>
              <a:ext uri="{FF2B5EF4-FFF2-40B4-BE49-F238E27FC236}">
                <a16:creationId xmlns:a16="http://schemas.microsoft.com/office/drawing/2014/main" id="{0B43EC38-30BC-4543-BDFC-E872BB6B71DB}"/>
              </a:ext>
            </a:extLst>
          </p:cNvPr>
          <p:cNvSpPr/>
          <p:nvPr/>
        </p:nvSpPr>
        <p:spPr>
          <a:xfrm>
            <a:off x="4951899" y="4984493"/>
            <a:ext cx="613611" cy="3925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9684C74D-57F3-4B7E-AABC-F4A05DD28D14}"/>
              </a:ext>
            </a:extLst>
          </p:cNvPr>
          <p:cNvSpPr txBox="1"/>
          <p:nvPr/>
        </p:nvSpPr>
        <p:spPr>
          <a:xfrm>
            <a:off x="5561248" y="4919138"/>
            <a:ext cx="3164932" cy="523220"/>
          </a:xfrm>
          <a:prstGeom prst="rect">
            <a:avLst/>
          </a:prstGeom>
          <a:noFill/>
        </p:spPr>
        <p:txBody>
          <a:bodyPr wrap="square" rtlCol="0">
            <a:spAutoFit/>
          </a:bodyPr>
          <a:lstStyle/>
          <a:p>
            <a:r>
              <a:rPr lang="en-US" altLang="zh-TW" sz="2800" dirty="0"/>
              <a:t>Tree Regularization </a:t>
            </a:r>
            <a:endParaRPr lang="zh-TW" altLang="en-US" sz="2800" dirty="0"/>
          </a:p>
        </p:txBody>
      </p:sp>
      <p:cxnSp>
        <p:nvCxnSpPr>
          <p:cNvPr id="17" name="直線接點 16">
            <a:extLst>
              <a:ext uri="{FF2B5EF4-FFF2-40B4-BE49-F238E27FC236}">
                <a16:creationId xmlns:a16="http://schemas.microsoft.com/office/drawing/2014/main" id="{F8B79ECD-2C22-4751-8BC8-501BAAEC3542}"/>
              </a:ext>
            </a:extLst>
          </p:cNvPr>
          <p:cNvCxnSpPr>
            <a:cxnSpLocks/>
          </p:cNvCxnSpPr>
          <p:nvPr/>
        </p:nvCxnSpPr>
        <p:spPr>
          <a:xfrm>
            <a:off x="3159194" y="3559673"/>
            <a:ext cx="66173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5AD51841-165A-4C98-90FF-D36482640DB7}"/>
              </a:ext>
            </a:extLst>
          </p:cNvPr>
          <p:cNvCxnSpPr>
            <a:cxnSpLocks/>
          </p:cNvCxnSpPr>
          <p:nvPr/>
        </p:nvCxnSpPr>
        <p:spPr>
          <a:xfrm>
            <a:off x="4951899" y="3559673"/>
            <a:ext cx="81413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D535527D-94D9-449D-80CF-77E080952DB8}"/>
              </a:ext>
            </a:extLst>
          </p:cNvPr>
          <p:cNvCxnSpPr>
            <a:cxnSpLocks/>
          </p:cNvCxnSpPr>
          <p:nvPr/>
        </p:nvCxnSpPr>
        <p:spPr>
          <a:xfrm flipH="1">
            <a:off x="3228977" y="3590078"/>
            <a:ext cx="261085" cy="46276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6A4D26A0-4A28-4510-AC14-BC9A2714ECAB}"/>
              </a:ext>
            </a:extLst>
          </p:cNvPr>
          <p:cNvCxnSpPr>
            <a:cxnSpLocks/>
          </p:cNvCxnSpPr>
          <p:nvPr/>
        </p:nvCxnSpPr>
        <p:spPr>
          <a:xfrm>
            <a:off x="5389247" y="3566483"/>
            <a:ext cx="644883" cy="48635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8287AFEA-5B2D-4BDE-A9D8-34889B7F8D37}"/>
              </a:ext>
            </a:extLst>
          </p:cNvPr>
          <p:cNvGrpSpPr/>
          <p:nvPr/>
        </p:nvGrpSpPr>
        <p:grpSpPr>
          <a:xfrm>
            <a:off x="5389247" y="2518910"/>
            <a:ext cx="4089992" cy="461665"/>
            <a:chOff x="6439342" y="2426610"/>
            <a:chExt cx="4089992" cy="461665"/>
          </a:xfrm>
        </p:grpSpPr>
        <mc:AlternateContent xmlns:mc="http://schemas.openxmlformats.org/markup-compatibility/2006">
          <mc:Choice xmlns:a14="http://schemas.microsoft.com/office/drawing/2010/main" Requires="a14">
            <p:sp>
              <p:nvSpPr>
                <p:cNvPr id="26" name="文字方塊 25">
                  <a:extLst>
                    <a:ext uri="{FF2B5EF4-FFF2-40B4-BE49-F238E27FC236}">
                      <a16:creationId xmlns:a16="http://schemas.microsoft.com/office/drawing/2014/main" id="{125ED39E-7597-4B77-83D4-F88DDF7027C9}"/>
                    </a:ext>
                  </a:extLst>
                </p:cNvPr>
                <p:cNvSpPr txBox="1"/>
                <p:nvPr/>
              </p:nvSpPr>
              <p:spPr>
                <a:xfrm>
                  <a:off x="6439342" y="2481543"/>
                  <a:ext cx="85196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𝑂</m:t>
                        </m:r>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e>
                        </m:d>
                      </m:oMath>
                    </m:oMathPara>
                  </a14:m>
                  <a:endParaRPr lang="zh-TW" altLang="en-US" sz="2400" dirty="0"/>
                </a:p>
              </p:txBody>
            </p:sp>
          </mc:Choice>
          <mc:Fallback>
            <p:sp>
              <p:nvSpPr>
                <p:cNvPr id="26" name="文字方塊 25">
                  <a:extLst>
                    <a:ext uri="{FF2B5EF4-FFF2-40B4-BE49-F238E27FC236}">
                      <a16:creationId xmlns:a16="http://schemas.microsoft.com/office/drawing/2014/main" id="{125ED39E-7597-4B77-83D4-F88DDF7027C9}"/>
                    </a:ext>
                  </a:extLst>
                </p:cNvPr>
                <p:cNvSpPr txBox="1">
                  <a:spLocks noRot="1" noChangeAspect="1" noMove="1" noResize="1" noEditPoints="1" noAdjustHandles="1" noChangeArrowheads="1" noChangeShapeType="1" noTextEdit="1"/>
                </p:cNvSpPr>
                <p:nvPr/>
              </p:nvSpPr>
              <p:spPr>
                <a:xfrm>
                  <a:off x="6439342" y="2481543"/>
                  <a:ext cx="851963" cy="369332"/>
                </a:xfrm>
                <a:prstGeom prst="rect">
                  <a:avLst/>
                </a:prstGeom>
                <a:blipFill>
                  <a:blip r:embed="rId6"/>
                  <a:stretch>
                    <a:fillRect l="-7857" b="-1639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7" name="文字方塊 26">
                  <a:extLst>
                    <a:ext uri="{FF2B5EF4-FFF2-40B4-BE49-F238E27FC236}">
                      <a16:creationId xmlns:a16="http://schemas.microsoft.com/office/drawing/2014/main" id="{0EAE56D8-763B-4C90-AF34-2D6566D95924}"/>
                    </a:ext>
                  </a:extLst>
                </p:cNvPr>
                <p:cNvSpPr txBox="1"/>
                <p:nvPr/>
              </p:nvSpPr>
              <p:spPr>
                <a:xfrm>
                  <a:off x="7227805" y="2426610"/>
                  <a:ext cx="3301529" cy="461665"/>
                </a:xfrm>
                <a:prstGeom prst="rect">
                  <a:avLst/>
                </a:prstGeom>
                <a:noFill/>
              </p:spPr>
              <p:txBody>
                <a:bodyPr wrap="square" rtlCol="0">
                  <a:spAutoFit/>
                </a:bodyPr>
                <a:lstStyle/>
                <a:p>
                  <a:r>
                    <a:rPr lang="en-US" altLang="zh-TW" sz="2400" dirty="0"/>
                    <a:t>: how complex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oMath>
                  </a14:m>
                  <a:r>
                    <a:rPr lang="en-US" altLang="zh-TW" sz="2400" dirty="0"/>
                    <a:t> is  </a:t>
                  </a:r>
                  <a:endParaRPr lang="zh-TW" altLang="en-US" sz="2400" dirty="0"/>
                </a:p>
              </p:txBody>
            </p:sp>
          </mc:Choice>
          <mc:Fallback>
            <p:sp>
              <p:nvSpPr>
                <p:cNvPr id="27" name="文字方塊 26">
                  <a:extLst>
                    <a:ext uri="{FF2B5EF4-FFF2-40B4-BE49-F238E27FC236}">
                      <a16:creationId xmlns:a16="http://schemas.microsoft.com/office/drawing/2014/main" id="{0EAE56D8-763B-4C90-AF34-2D6566D95924}"/>
                    </a:ext>
                  </a:extLst>
                </p:cNvPr>
                <p:cNvSpPr txBox="1">
                  <a:spLocks noRot="1" noChangeAspect="1" noMove="1" noResize="1" noEditPoints="1" noAdjustHandles="1" noChangeArrowheads="1" noChangeShapeType="1" noTextEdit="1"/>
                </p:cNvSpPr>
                <p:nvPr/>
              </p:nvSpPr>
              <p:spPr>
                <a:xfrm>
                  <a:off x="7227805" y="2426610"/>
                  <a:ext cx="3301529" cy="461665"/>
                </a:xfrm>
                <a:prstGeom prst="rect">
                  <a:avLst/>
                </a:prstGeom>
                <a:blipFill>
                  <a:blip r:embed="rId7"/>
                  <a:stretch>
                    <a:fillRect l="-2768" t="-10526" b="-28947"/>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28" name="文字方塊 27">
                <a:extLst>
                  <a:ext uri="{FF2B5EF4-FFF2-40B4-BE49-F238E27FC236}">
                    <a16:creationId xmlns:a16="http://schemas.microsoft.com/office/drawing/2014/main" id="{799C6E31-C8CD-40BF-ABD1-E9BEB0CC308B}"/>
                  </a:ext>
                </a:extLst>
              </p:cNvPr>
              <p:cNvSpPr txBox="1"/>
              <p:nvPr/>
            </p:nvSpPr>
            <p:spPr>
              <a:xfrm>
                <a:off x="5311702" y="1744577"/>
                <a:ext cx="3709923" cy="830997"/>
              </a:xfrm>
              <a:prstGeom prst="rect">
                <a:avLst/>
              </a:prstGeom>
              <a:noFill/>
            </p:spPr>
            <p:txBody>
              <a:bodyPr wrap="square" rtlCol="0">
                <a:spAutoFit/>
              </a:bodyPr>
              <a:lstStyle/>
              <a:p>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𝑇</m:t>
                        </m:r>
                      </m:e>
                      <m:sub>
                        <m:r>
                          <a:rPr lang="zh-TW" altLang="en-US" sz="2400" i="1">
                            <a:latin typeface="Cambria Math" panose="02040503050406030204" pitchFamily="18" charset="0"/>
                          </a:rPr>
                          <m:t>𝜃</m:t>
                        </m:r>
                      </m:sub>
                    </m:sSub>
                  </m:oMath>
                </a14:m>
                <a:r>
                  <a:rPr lang="en-US" altLang="zh-TW" sz="2400" dirty="0"/>
                  <a:t> : tree mimicking network  with parameters </a:t>
                </a:r>
                <a14:m>
                  <m:oMath xmlns:m="http://schemas.openxmlformats.org/officeDocument/2006/math">
                    <m:r>
                      <a:rPr lang="zh-TW" altLang="en-US" sz="2400" i="1">
                        <a:latin typeface="Cambria Math" panose="02040503050406030204" pitchFamily="18" charset="0"/>
                      </a:rPr>
                      <m:t>𝜃</m:t>
                    </m:r>
                  </m:oMath>
                </a14:m>
                <a:endParaRPr lang="zh-TW" altLang="en-US" sz="2400" dirty="0"/>
              </a:p>
            </p:txBody>
          </p:sp>
        </mc:Choice>
        <mc:Fallback>
          <p:sp>
            <p:nvSpPr>
              <p:cNvPr id="28" name="文字方塊 27">
                <a:extLst>
                  <a:ext uri="{FF2B5EF4-FFF2-40B4-BE49-F238E27FC236}">
                    <a16:creationId xmlns:a16="http://schemas.microsoft.com/office/drawing/2014/main" id="{799C6E31-C8CD-40BF-ABD1-E9BEB0CC308B}"/>
                  </a:ext>
                </a:extLst>
              </p:cNvPr>
              <p:cNvSpPr txBox="1">
                <a:spLocks noRot="1" noChangeAspect="1" noMove="1" noResize="1" noEditPoints="1" noAdjustHandles="1" noChangeArrowheads="1" noChangeShapeType="1" noTextEdit="1"/>
              </p:cNvSpPr>
              <p:nvPr/>
            </p:nvSpPr>
            <p:spPr>
              <a:xfrm>
                <a:off x="5311702" y="1744577"/>
                <a:ext cx="3709923" cy="830997"/>
              </a:xfrm>
              <a:prstGeom prst="rect">
                <a:avLst/>
              </a:prstGeom>
              <a:blipFill>
                <a:blip r:embed="rId8"/>
                <a:stretch>
                  <a:fillRect l="-2463" t="-5839" r="-4762" b="-1532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8318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C92E89-2BAB-4841-A250-C2E3CB67FCD0}"/>
              </a:ext>
            </a:extLst>
          </p:cNvPr>
          <p:cNvSpPr>
            <a:spLocks noGrp="1"/>
          </p:cNvSpPr>
          <p:nvPr>
            <p:ph type="title"/>
          </p:nvPr>
        </p:nvSpPr>
        <p:spPr/>
        <p:txBody>
          <a:bodyPr/>
          <a:lstStyle/>
          <a:p>
            <a:r>
              <a:rPr lang="en-US" altLang="zh-TW" dirty="0"/>
              <a:t>Decision Tree </a:t>
            </a:r>
            <a:br>
              <a:rPr lang="en-US" altLang="zh-TW" dirty="0"/>
            </a:br>
            <a:r>
              <a:rPr lang="en-US" altLang="zh-TW" dirty="0"/>
              <a:t>– Experimental Results</a:t>
            </a:r>
            <a:endParaRPr lang="zh-TW" altLang="en-US" dirty="0"/>
          </a:p>
        </p:txBody>
      </p:sp>
      <p:sp>
        <p:nvSpPr>
          <p:cNvPr id="3" name="內容版面配置區 2">
            <a:extLst>
              <a:ext uri="{FF2B5EF4-FFF2-40B4-BE49-F238E27FC236}">
                <a16:creationId xmlns:a16="http://schemas.microsoft.com/office/drawing/2014/main" id="{E4FD36E1-74CE-44C4-8E36-87C511C98B24}"/>
              </a:ext>
            </a:extLst>
          </p:cNvPr>
          <p:cNvSpPr>
            <a:spLocks noGrp="1"/>
          </p:cNvSpPr>
          <p:nvPr>
            <p:ph idx="1"/>
          </p:nvPr>
        </p:nvSpPr>
        <p:spPr/>
        <p:txBody>
          <a:bodyPr/>
          <a:lstStyle/>
          <a:p>
            <a:endParaRPr lang="zh-TW" altLang="en-US"/>
          </a:p>
        </p:txBody>
      </p:sp>
      <p:pic>
        <p:nvPicPr>
          <p:cNvPr id="8194" name="Picture 2" descr="toy_dataset">
            <a:extLst>
              <a:ext uri="{FF2B5EF4-FFF2-40B4-BE49-F238E27FC236}">
                <a16:creationId xmlns:a16="http://schemas.microsoft.com/office/drawing/2014/main" id="{2CBC7DE8-6DD8-4193-852A-531CFAEFE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15" y="1887985"/>
            <a:ext cx="10256830" cy="460488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6CC69D3-1C25-4159-AE9A-D4BF1537A777}"/>
              </a:ext>
            </a:extLst>
          </p:cNvPr>
          <p:cNvSpPr/>
          <p:nvPr/>
        </p:nvSpPr>
        <p:spPr>
          <a:xfrm>
            <a:off x="101600" y="1690689"/>
            <a:ext cx="1308100" cy="595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5761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7691E1E-984F-4725-B931-6CE2F2DDA4BC}"/>
              </a:ext>
            </a:extLst>
          </p:cNvPr>
          <p:cNvSpPr/>
          <p:nvPr/>
        </p:nvSpPr>
        <p:spPr>
          <a:xfrm>
            <a:off x="229633" y="5824467"/>
            <a:ext cx="3050984" cy="923330"/>
          </a:xfrm>
          <a:prstGeom prst="rect">
            <a:avLst/>
          </a:prstGeom>
        </p:spPr>
        <p:txBody>
          <a:bodyPr wrap="square">
            <a:spAutoFit/>
          </a:bodyPr>
          <a:lstStyle/>
          <a:p>
            <a:r>
              <a:rPr lang="en-US" altLang="zh-TW" dirty="0"/>
              <a:t>https://www.explainxkcd.com/wiki/index.php/1838:_Machine_Learning</a:t>
            </a:r>
            <a:endParaRPr lang="zh-TW" altLang="en-US" dirty="0"/>
          </a:p>
        </p:txBody>
      </p:sp>
      <p:pic>
        <p:nvPicPr>
          <p:cNvPr id="5" name="Picture 2" descr="https://www.dataquest.io/blog/content/images/2018/10/machine_learning_2x.png">
            <a:extLst>
              <a:ext uri="{FF2B5EF4-FFF2-40B4-BE49-F238E27FC236}">
                <a16:creationId xmlns:a16="http://schemas.microsoft.com/office/drawing/2014/main" id="{1FC04A77-0AE7-4011-96FA-63AB1A1A3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687" y="0"/>
            <a:ext cx="5802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語音泡泡: 圓角矩形 6">
            <a:extLst>
              <a:ext uri="{FF2B5EF4-FFF2-40B4-BE49-F238E27FC236}">
                <a16:creationId xmlns:a16="http://schemas.microsoft.com/office/drawing/2014/main" id="{FF203FEC-8E68-4D80-B101-A538A151A4F7}"/>
              </a:ext>
            </a:extLst>
          </p:cNvPr>
          <p:cNvSpPr/>
          <p:nvPr/>
        </p:nvSpPr>
        <p:spPr>
          <a:xfrm>
            <a:off x="5767330" y="4627249"/>
            <a:ext cx="3216237" cy="903383"/>
          </a:xfrm>
          <a:prstGeom prst="wedgeRoundRectCallout">
            <a:avLst>
              <a:gd name="adj1" fmla="val -30895"/>
              <a:gd name="adj2" fmla="val -10008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I know why the answer are wrong, so I can fix it.</a:t>
            </a:r>
            <a:endParaRPr lang="zh-TW" altLang="en-US" sz="2400" dirty="0"/>
          </a:p>
        </p:txBody>
      </p:sp>
      <p:sp>
        <p:nvSpPr>
          <p:cNvPr id="9" name="矩形 8">
            <a:extLst>
              <a:ext uri="{FF2B5EF4-FFF2-40B4-BE49-F238E27FC236}">
                <a16:creationId xmlns:a16="http://schemas.microsoft.com/office/drawing/2014/main" id="{5C901F6E-3D7B-4134-B8A2-2868741813B6}"/>
              </a:ext>
            </a:extLst>
          </p:cNvPr>
          <p:cNvSpPr/>
          <p:nvPr/>
        </p:nvSpPr>
        <p:spPr>
          <a:xfrm>
            <a:off x="444098" y="1358475"/>
            <a:ext cx="2578100" cy="1200329"/>
          </a:xfrm>
          <a:prstGeom prst="rect">
            <a:avLst/>
          </a:prstGeom>
        </p:spPr>
        <p:txBody>
          <a:bodyPr wrap="square">
            <a:spAutoFit/>
          </a:bodyPr>
          <a:lstStyle/>
          <a:p>
            <a:r>
              <a:rPr lang="en-US" altLang="zh-TW" sz="2400" dirty="0"/>
              <a:t>We can improve ML model based on explanation.</a:t>
            </a:r>
            <a:endParaRPr lang="zh-TW" altLang="en-US" sz="2400" dirty="0"/>
          </a:p>
        </p:txBody>
      </p:sp>
      <p:sp>
        <p:nvSpPr>
          <p:cNvPr id="10" name="矩形 9">
            <a:extLst>
              <a:ext uri="{FF2B5EF4-FFF2-40B4-BE49-F238E27FC236}">
                <a16:creationId xmlns:a16="http://schemas.microsoft.com/office/drawing/2014/main" id="{6B6CAD25-8B31-42EF-B529-7DD21070FCBD}"/>
              </a:ext>
            </a:extLst>
          </p:cNvPr>
          <p:cNvSpPr/>
          <p:nvPr/>
        </p:nvSpPr>
        <p:spPr>
          <a:xfrm>
            <a:off x="3532837" y="128051"/>
            <a:ext cx="4970138"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5DC11F26-4DBF-4F51-AE23-47CD7EBF837B}"/>
              </a:ext>
            </a:extLst>
          </p:cNvPr>
          <p:cNvSpPr/>
          <p:nvPr/>
        </p:nvSpPr>
        <p:spPr>
          <a:xfrm>
            <a:off x="4572000" y="791734"/>
            <a:ext cx="4305300" cy="903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ABDF0C8B-8F63-403E-BE85-BA218369780F}"/>
              </a:ext>
            </a:extLst>
          </p:cNvPr>
          <p:cNvSpPr/>
          <p:nvPr/>
        </p:nvSpPr>
        <p:spPr>
          <a:xfrm>
            <a:off x="3437262" y="1893259"/>
            <a:ext cx="4106538"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75DC4F45-668C-40B8-BE9B-4803F826C666}"/>
              </a:ext>
            </a:extLst>
          </p:cNvPr>
          <p:cNvSpPr/>
          <p:nvPr/>
        </p:nvSpPr>
        <p:spPr>
          <a:xfrm>
            <a:off x="5490531" y="2413833"/>
            <a:ext cx="3012444" cy="68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3">
            <a:extLst>
              <a:ext uri="{FF2B5EF4-FFF2-40B4-BE49-F238E27FC236}">
                <a16:creationId xmlns:a16="http://schemas.microsoft.com/office/drawing/2014/main" id="{E34DF27E-F3C5-4C9D-89D5-78AA9EC91574}"/>
              </a:ext>
            </a:extLst>
          </p:cNvPr>
          <p:cNvPicPr>
            <a:picLocks noChangeAspect="1"/>
          </p:cNvPicPr>
          <p:nvPr/>
        </p:nvPicPr>
        <p:blipFill>
          <a:blip r:embed="rId3"/>
          <a:stretch>
            <a:fillRect/>
          </a:stretch>
        </p:blipFill>
        <p:spPr>
          <a:xfrm>
            <a:off x="2068900" y="3429000"/>
            <a:ext cx="2229260" cy="2200261"/>
          </a:xfrm>
          <a:prstGeom prst="rect">
            <a:avLst/>
          </a:prstGeom>
        </p:spPr>
      </p:pic>
      <p:sp>
        <p:nvSpPr>
          <p:cNvPr id="6" name="文字方塊 5">
            <a:extLst>
              <a:ext uri="{FF2B5EF4-FFF2-40B4-BE49-F238E27FC236}">
                <a16:creationId xmlns:a16="http://schemas.microsoft.com/office/drawing/2014/main" id="{64E3297E-AAAA-4145-8AE5-96E0102CD183}"/>
              </a:ext>
            </a:extLst>
          </p:cNvPr>
          <p:cNvSpPr txBox="1"/>
          <p:nvPr/>
        </p:nvSpPr>
        <p:spPr>
          <a:xfrm>
            <a:off x="4944165" y="5525115"/>
            <a:ext cx="285336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With explainable ML</a:t>
            </a:r>
            <a:endParaRPr lang="zh-TW" altLang="en-US" sz="2400" dirty="0"/>
          </a:p>
        </p:txBody>
      </p:sp>
    </p:spTree>
    <p:extLst>
      <p:ext uri="{BB962C8B-B14F-4D97-AF65-F5344CB8AC3E}">
        <p14:creationId xmlns:p14="http://schemas.microsoft.com/office/powerpoint/2010/main" val="156176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234994-64F1-4756-B818-583CDF6F77E6}"/>
              </a:ext>
            </a:extLst>
          </p:cNvPr>
          <p:cNvSpPr>
            <a:spLocks noGrp="1"/>
          </p:cNvSpPr>
          <p:nvPr>
            <p:ph type="title"/>
          </p:nvPr>
        </p:nvSpPr>
        <p:spPr/>
        <p:txBody>
          <a:bodyPr/>
          <a:lstStyle/>
          <a:p>
            <a:r>
              <a:rPr lang="en-US" altLang="zh-TW" dirty="0"/>
              <a:t>Concluding Remarks</a:t>
            </a:r>
            <a:endParaRPr lang="zh-TW" altLang="en-US" dirty="0"/>
          </a:p>
        </p:txBody>
      </p:sp>
      <p:pic>
        <p:nvPicPr>
          <p:cNvPr id="6" name="Picture 2" descr="http://www.is-scam.com/wp-content/uploads/2014/12/question-robot.png">
            <a:extLst>
              <a:ext uri="{FF2B5EF4-FFF2-40B4-BE49-F238E27FC236}">
                <a16:creationId xmlns:a16="http://schemas.microsoft.com/office/drawing/2014/main" id="{6A0CF729-F597-4BCC-B680-E17FD0D41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609" y="1720042"/>
            <a:ext cx="1378699" cy="177911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5E3216AF-6A4A-4F71-98A5-E5509FB8E2A5}"/>
              </a:ext>
            </a:extLst>
          </p:cNvPr>
          <p:cNvSpPr/>
          <p:nvPr/>
        </p:nvSpPr>
        <p:spPr>
          <a:xfrm>
            <a:off x="4178684" y="3447570"/>
            <a:ext cx="1303562" cy="461665"/>
          </a:xfrm>
          <a:prstGeom prst="rect">
            <a:avLst/>
          </a:prstGeom>
        </p:spPr>
        <p:txBody>
          <a:bodyPr wrap="none">
            <a:spAutoFit/>
          </a:bodyPr>
          <a:lstStyle/>
          <a:p>
            <a:r>
              <a:rPr lang="en-US" altLang="zh-TW" sz="2400" dirty="0"/>
              <a:t>Classifier</a:t>
            </a:r>
            <a:endParaRPr lang="zh-TW" altLang="en-US" sz="2400" dirty="0"/>
          </a:p>
        </p:txBody>
      </p:sp>
      <p:sp>
        <p:nvSpPr>
          <p:cNvPr id="9" name="箭號: 向右 8">
            <a:extLst>
              <a:ext uri="{FF2B5EF4-FFF2-40B4-BE49-F238E27FC236}">
                <a16:creationId xmlns:a16="http://schemas.microsoft.com/office/drawing/2014/main" id="{3946F511-2AA8-4AE6-A0C4-CDCE75E094A6}"/>
              </a:ext>
            </a:extLst>
          </p:cNvPr>
          <p:cNvSpPr/>
          <p:nvPr/>
        </p:nvSpPr>
        <p:spPr>
          <a:xfrm>
            <a:off x="3219951" y="2522772"/>
            <a:ext cx="787400" cy="6819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語音泡泡: 圓角矩形 12">
            <a:extLst>
              <a:ext uri="{FF2B5EF4-FFF2-40B4-BE49-F238E27FC236}">
                <a16:creationId xmlns:a16="http://schemas.microsoft.com/office/drawing/2014/main" id="{0D6BE02B-F812-490A-B145-61268B69E37F}"/>
              </a:ext>
            </a:extLst>
          </p:cNvPr>
          <p:cNvSpPr/>
          <p:nvPr/>
        </p:nvSpPr>
        <p:spPr>
          <a:xfrm>
            <a:off x="6194040" y="1778745"/>
            <a:ext cx="2155100" cy="1003955"/>
          </a:xfrm>
          <a:prstGeom prst="wedgeRoundRectCallout">
            <a:avLst>
              <a:gd name="adj1" fmla="val -87371"/>
              <a:gd name="adj2" fmla="val -614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This is a “cat”.</a:t>
            </a:r>
            <a:endParaRPr lang="zh-TW" altLang="en-US" sz="2400" dirty="0">
              <a:latin typeface="微軟正黑體" panose="020B0604030504040204" pitchFamily="34" charset="-120"/>
              <a:ea typeface="微軟正黑體" panose="020B0604030504040204" pitchFamily="34" charset="-120"/>
            </a:endParaRPr>
          </a:p>
        </p:txBody>
      </p:sp>
      <p:pic>
        <p:nvPicPr>
          <p:cNvPr id="15" name="Picture 12" descr="https://encrypted-tbn1.gstatic.com/images?q=tbn:ANd9GcRcwlRKAlSIaCI4W5PRYVbuBQQXifF-56bFqAjh9DMe-_3Lh8_YKw">
            <a:extLst>
              <a:ext uri="{FF2B5EF4-FFF2-40B4-BE49-F238E27FC236}">
                <a16:creationId xmlns:a16="http://schemas.microsoft.com/office/drawing/2014/main" id="{38CD95D3-1A33-4C73-8DCF-096CD058D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212" y="2350875"/>
            <a:ext cx="1351186" cy="102573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22131798-E0EF-459E-8389-EE62903C4091}"/>
              </a:ext>
            </a:extLst>
          </p:cNvPr>
          <p:cNvSpPr txBox="1"/>
          <p:nvPr/>
        </p:nvSpPr>
        <p:spPr>
          <a:xfrm>
            <a:off x="917671" y="3632116"/>
            <a:ext cx="2799203" cy="523220"/>
          </a:xfrm>
          <a:prstGeom prst="rect">
            <a:avLst/>
          </a:prstGeom>
          <a:noFill/>
        </p:spPr>
        <p:txBody>
          <a:bodyPr wrap="square" rtlCol="0">
            <a:spAutoFit/>
          </a:bodyPr>
          <a:lstStyle/>
          <a:p>
            <a:r>
              <a:rPr lang="en-US" altLang="zh-TW" sz="2800" b="1" i="1" u="sng" dirty="0"/>
              <a:t>Local Explanation </a:t>
            </a:r>
            <a:endParaRPr lang="zh-TW" altLang="en-US" sz="2800" b="1" i="1" u="sng" dirty="0"/>
          </a:p>
        </p:txBody>
      </p:sp>
      <p:sp>
        <p:nvSpPr>
          <p:cNvPr id="17" name="文字方塊 16">
            <a:extLst>
              <a:ext uri="{FF2B5EF4-FFF2-40B4-BE49-F238E27FC236}">
                <a16:creationId xmlns:a16="http://schemas.microsoft.com/office/drawing/2014/main" id="{C8685992-9EAF-4531-8F9C-466D751AB58C}"/>
              </a:ext>
            </a:extLst>
          </p:cNvPr>
          <p:cNvSpPr txBox="1"/>
          <p:nvPr/>
        </p:nvSpPr>
        <p:spPr>
          <a:xfrm>
            <a:off x="917671" y="4570286"/>
            <a:ext cx="3178938" cy="523220"/>
          </a:xfrm>
          <a:prstGeom prst="rect">
            <a:avLst/>
          </a:prstGeom>
          <a:noFill/>
        </p:spPr>
        <p:txBody>
          <a:bodyPr wrap="square" rtlCol="0">
            <a:spAutoFit/>
          </a:bodyPr>
          <a:lstStyle/>
          <a:p>
            <a:r>
              <a:rPr lang="en-US" altLang="zh-TW" sz="2800" b="1" i="1" u="sng" dirty="0"/>
              <a:t>Global Explanation </a:t>
            </a:r>
            <a:endParaRPr lang="zh-TW" altLang="en-US" sz="2800" b="1" i="1" u="sng" dirty="0"/>
          </a:p>
        </p:txBody>
      </p:sp>
      <p:sp>
        <p:nvSpPr>
          <p:cNvPr id="19" name="矩形 18">
            <a:extLst>
              <a:ext uri="{FF2B5EF4-FFF2-40B4-BE49-F238E27FC236}">
                <a16:creationId xmlns:a16="http://schemas.microsoft.com/office/drawing/2014/main" id="{4043480F-15D9-4736-AA15-C823A20422C7}"/>
              </a:ext>
            </a:extLst>
          </p:cNvPr>
          <p:cNvSpPr/>
          <p:nvPr/>
        </p:nvSpPr>
        <p:spPr>
          <a:xfrm>
            <a:off x="2449247" y="5032320"/>
            <a:ext cx="5483424" cy="523220"/>
          </a:xfrm>
          <a:prstGeom prst="rect">
            <a:avLst/>
          </a:prstGeom>
        </p:spPr>
        <p:txBody>
          <a:bodyPr wrap="none">
            <a:spAutoFit/>
          </a:bodyPr>
          <a:lstStyle/>
          <a:p>
            <a:r>
              <a:rPr lang="en-US" altLang="zh-TW" sz="2800" dirty="0"/>
              <a:t>What do you think a “cat” look like?</a:t>
            </a:r>
            <a:endParaRPr lang="zh-TW" altLang="en-US" sz="2800" dirty="0"/>
          </a:p>
        </p:txBody>
      </p:sp>
      <p:sp>
        <p:nvSpPr>
          <p:cNvPr id="20" name="矩形 19">
            <a:extLst>
              <a:ext uri="{FF2B5EF4-FFF2-40B4-BE49-F238E27FC236}">
                <a16:creationId xmlns:a16="http://schemas.microsoft.com/office/drawing/2014/main" id="{014CF10D-4FD9-4C3D-8F71-9CB61C06F277}"/>
              </a:ext>
            </a:extLst>
          </p:cNvPr>
          <p:cNvSpPr/>
          <p:nvPr/>
        </p:nvSpPr>
        <p:spPr>
          <a:xfrm>
            <a:off x="2437476" y="4146014"/>
            <a:ext cx="5633722" cy="523220"/>
          </a:xfrm>
          <a:prstGeom prst="rect">
            <a:avLst/>
          </a:prstGeom>
        </p:spPr>
        <p:txBody>
          <a:bodyPr wrap="none">
            <a:spAutoFit/>
          </a:bodyPr>
          <a:lstStyle/>
          <a:p>
            <a:r>
              <a:rPr lang="en-US" altLang="zh-TW" sz="2800" dirty="0"/>
              <a:t>Why do you think </a:t>
            </a:r>
            <a:r>
              <a:rPr lang="en-US" altLang="zh-TW" sz="2800" i="1" u="sng" dirty="0"/>
              <a:t>this image</a:t>
            </a:r>
            <a:r>
              <a:rPr lang="en-US" altLang="zh-TW" sz="2800" dirty="0"/>
              <a:t> is a cat?</a:t>
            </a:r>
            <a:endParaRPr lang="zh-TW" altLang="en-US" sz="2800" dirty="0"/>
          </a:p>
        </p:txBody>
      </p:sp>
      <p:sp>
        <p:nvSpPr>
          <p:cNvPr id="14" name="語音泡泡: 圓角矩形 13">
            <a:extLst>
              <a:ext uri="{FF2B5EF4-FFF2-40B4-BE49-F238E27FC236}">
                <a16:creationId xmlns:a16="http://schemas.microsoft.com/office/drawing/2014/main" id="{B85B4202-5242-4E20-B7F5-E5979BBA72E5}"/>
              </a:ext>
            </a:extLst>
          </p:cNvPr>
          <p:cNvSpPr/>
          <p:nvPr/>
        </p:nvSpPr>
        <p:spPr>
          <a:xfrm>
            <a:off x="6194040" y="2919483"/>
            <a:ext cx="2155100" cy="644713"/>
          </a:xfrm>
          <a:prstGeom prst="wedgeRoundRectCallout">
            <a:avLst>
              <a:gd name="adj1" fmla="val -86310"/>
              <a:gd name="adj2" fmla="val -8426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Because …</a:t>
            </a:r>
            <a:endParaRPr lang="zh-TW" altLang="en-US" sz="2400" dirty="0">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DC06D714-FEF2-409B-B1F6-DC51BCBDFC3D}"/>
              </a:ext>
            </a:extLst>
          </p:cNvPr>
          <p:cNvSpPr/>
          <p:nvPr/>
        </p:nvSpPr>
        <p:spPr>
          <a:xfrm>
            <a:off x="917671" y="5607410"/>
            <a:ext cx="6573389" cy="954107"/>
          </a:xfrm>
          <a:prstGeom prst="rect">
            <a:avLst/>
          </a:prstGeom>
        </p:spPr>
        <p:txBody>
          <a:bodyPr wrap="square">
            <a:spAutoFit/>
          </a:bodyPr>
          <a:lstStyle/>
          <a:p>
            <a:r>
              <a:rPr lang="en-US" altLang="zh-TW" sz="2800" dirty="0"/>
              <a:t>Using an interpretable model to explain an uninterpretable model</a:t>
            </a:r>
            <a:endParaRPr lang="zh-TW" altLang="en-US" sz="2800" dirty="0"/>
          </a:p>
        </p:txBody>
      </p:sp>
    </p:spTree>
    <p:extLst>
      <p:ext uri="{BB962C8B-B14F-4D97-AF65-F5344CB8AC3E}">
        <p14:creationId xmlns:p14="http://schemas.microsoft.com/office/powerpoint/2010/main" val="198284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95B9F5-CA71-4D4A-80DB-D977EB4428A7}"/>
              </a:ext>
            </a:extLst>
          </p:cNvPr>
          <p:cNvSpPr>
            <a:spLocks noGrp="1"/>
          </p:cNvSpPr>
          <p:nvPr>
            <p:ph type="title"/>
          </p:nvPr>
        </p:nvSpPr>
        <p:spPr/>
        <p:txBody>
          <a:bodyPr/>
          <a:lstStyle/>
          <a:p>
            <a:r>
              <a:rPr lang="en-US" altLang="zh-TW" dirty="0"/>
              <a:t>Myth of Explainable ML</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5CD18BA0-BD48-4C7A-B193-EB32161324D6}"/>
                  </a:ext>
                </a:extLst>
              </p:cNvPr>
              <p:cNvSpPr>
                <a:spLocks noGrp="1"/>
              </p:cNvSpPr>
              <p:nvPr>
                <p:ph idx="1"/>
              </p:nvPr>
            </p:nvSpPr>
            <p:spPr/>
            <p:txBody>
              <a:bodyPr/>
              <a:lstStyle/>
              <a:p>
                <a:r>
                  <a:rPr lang="en-US" altLang="zh-TW" dirty="0"/>
                  <a:t>Goal of ML Explanation </a:t>
                </a:r>
                <a14:m>
                  <m:oMath xmlns:m="http://schemas.openxmlformats.org/officeDocument/2006/math">
                    <m:r>
                      <a:rPr lang="en-US" altLang="zh-TW" i="1" smtClean="0">
                        <a:latin typeface="Cambria Math" panose="02040503050406030204" pitchFamily="18" charset="0"/>
                        <a:ea typeface="Cambria Math" panose="02040503050406030204" pitchFamily="18" charset="0"/>
                      </a:rPr>
                      <m:t>≠</m:t>
                    </m:r>
                  </m:oMath>
                </a14:m>
                <a:r>
                  <a:rPr lang="en-US" altLang="zh-TW" dirty="0"/>
                  <a:t> you completely know how the ML model work</a:t>
                </a:r>
              </a:p>
              <a:p>
                <a:pPr lvl="1"/>
                <a:r>
                  <a:rPr lang="en-US" altLang="zh-TW" dirty="0"/>
                  <a:t>Human brain is also a Black Box!</a:t>
                </a:r>
              </a:p>
              <a:p>
                <a:pPr lvl="1"/>
                <a:r>
                  <a:rPr lang="en-US" altLang="zh-TW" dirty="0"/>
                  <a:t>People don’t trust network because it is Black Box, but you trust the decision of human!</a:t>
                </a:r>
              </a:p>
              <a:p>
                <a:r>
                  <a:rPr lang="en-US" altLang="zh-TW" dirty="0"/>
                  <a:t>Goal of ML Explanation is (my point of view) </a:t>
                </a:r>
              </a:p>
            </p:txBody>
          </p:sp>
        </mc:Choice>
        <mc:Fallback xmlns="">
          <p:sp>
            <p:nvSpPr>
              <p:cNvPr id="3" name="內容版面配置區 2">
                <a:extLst>
                  <a:ext uri="{FF2B5EF4-FFF2-40B4-BE49-F238E27FC236}">
                    <a16:creationId xmlns:a16="http://schemas.microsoft.com/office/drawing/2014/main" id="{5CD18BA0-BD48-4C7A-B193-EB32161324D6}"/>
                  </a:ext>
                </a:extLst>
              </p:cNvPr>
              <p:cNvSpPr>
                <a:spLocks noGrp="1" noRot="1" noChangeAspect="1" noMove="1" noResize="1" noEditPoints="1" noAdjustHandles="1" noChangeArrowheads="1" noChangeShapeType="1" noTextEdit="1"/>
              </p:cNvSpPr>
              <p:nvPr>
                <p:ph idx="1"/>
              </p:nvPr>
            </p:nvSpPr>
            <p:spPr>
              <a:blipFill>
                <a:blip r:embed="rId3"/>
                <a:stretch>
                  <a:fillRect l="-1391" t="-2241"/>
                </a:stretch>
              </a:blipFill>
            </p:spPr>
            <p:txBody>
              <a:bodyPr/>
              <a:lstStyle/>
              <a:p>
                <a:r>
                  <a:rPr lang="zh-TW" altLang="en-US">
                    <a:noFill/>
                  </a:rPr>
                  <a:t> </a:t>
                </a:r>
              </a:p>
            </p:txBody>
          </p:sp>
        </mc:Fallback>
      </mc:AlternateContent>
      <p:sp>
        <p:nvSpPr>
          <p:cNvPr id="5" name="矩形: 圓角 4">
            <a:extLst>
              <a:ext uri="{FF2B5EF4-FFF2-40B4-BE49-F238E27FC236}">
                <a16:creationId xmlns:a16="http://schemas.microsoft.com/office/drawing/2014/main" id="{4307C6A0-FA19-4A53-B911-8F11BA9A282C}"/>
              </a:ext>
            </a:extLst>
          </p:cNvPr>
          <p:cNvSpPr/>
          <p:nvPr/>
        </p:nvSpPr>
        <p:spPr>
          <a:xfrm>
            <a:off x="1437875" y="4490263"/>
            <a:ext cx="6268249" cy="11244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zh-TW" sz="2800" dirty="0"/>
              <a:t>Make people (your customers, your boss, yourself) comfortable. </a:t>
            </a:r>
            <a:endParaRPr lang="zh-TW" altLang="en-US" sz="2800" dirty="0"/>
          </a:p>
        </p:txBody>
      </p:sp>
      <p:sp>
        <p:nvSpPr>
          <p:cNvPr id="6" name="文字方塊 5">
            <a:extLst>
              <a:ext uri="{FF2B5EF4-FFF2-40B4-BE49-F238E27FC236}">
                <a16:creationId xmlns:a16="http://schemas.microsoft.com/office/drawing/2014/main" id="{E9858122-AF00-452C-BD0A-43E571A4C3B6}"/>
              </a:ext>
            </a:extLst>
          </p:cNvPr>
          <p:cNvSpPr txBox="1"/>
          <p:nvPr/>
        </p:nvSpPr>
        <p:spPr>
          <a:xfrm>
            <a:off x="3105003" y="5934859"/>
            <a:ext cx="5759450" cy="523220"/>
          </a:xfrm>
          <a:prstGeom prst="rect">
            <a:avLst/>
          </a:prstGeom>
          <a:noFill/>
        </p:spPr>
        <p:txBody>
          <a:bodyPr wrap="square" rtlCol="0">
            <a:spAutoFit/>
          </a:bodyPr>
          <a:lstStyle/>
          <a:p>
            <a:pPr algn="ctr"/>
            <a:r>
              <a:rPr lang="en-US" altLang="zh-TW" sz="2800" dirty="0"/>
              <a:t>Personalized explanation in the future </a:t>
            </a:r>
            <a:endParaRPr lang="zh-TW" altLang="en-US" sz="2800" dirty="0"/>
          </a:p>
        </p:txBody>
      </p:sp>
      <p:sp>
        <p:nvSpPr>
          <p:cNvPr id="4" name="矩形 3">
            <a:extLst>
              <a:ext uri="{FF2B5EF4-FFF2-40B4-BE49-F238E27FC236}">
                <a16:creationId xmlns:a16="http://schemas.microsoft.com/office/drawing/2014/main" id="{D58455E1-9030-4910-8AFD-BB2AA20C0D23}"/>
              </a:ext>
            </a:extLst>
          </p:cNvPr>
          <p:cNvSpPr/>
          <p:nvPr/>
        </p:nvSpPr>
        <p:spPr>
          <a:xfrm>
            <a:off x="5494914" y="5226446"/>
            <a:ext cx="250123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TW" altLang="en-US" sz="2800" dirty="0">
                <a:latin typeface="微軟正黑體" panose="020B0604030504040204" pitchFamily="34" charset="-120"/>
                <a:ea typeface="微軟正黑體" panose="020B0604030504040204" pitchFamily="34" charset="-120"/>
              </a:rPr>
              <a:t>讓人覺得爽</a:t>
            </a:r>
            <a:endParaRPr lang="en-US" altLang="zh-TW" sz="2800" dirty="0"/>
          </a:p>
        </p:txBody>
      </p:sp>
    </p:spTree>
    <p:extLst>
      <p:ext uri="{BB962C8B-B14F-4D97-AF65-F5344CB8AC3E}">
        <p14:creationId xmlns:p14="http://schemas.microsoft.com/office/powerpoint/2010/main" val="66870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1551A-D09D-4A01-8170-C87E7701B564}"/>
              </a:ext>
            </a:extLst>
          </p:cNvPr>
          <p:cNvSpPr>
            <a:spLocks noGrp="1"/>
          </p:cNvSpPr>
          <p:nvPr>
            <p:ph type="title"/>
          </p:nvPr>
        </p:nvSpPr>
        <p:spPr/>
        <p:txBody>
          <a:bodyPr/>
          <a:lstStyle/>
          <a:p>
            <a:r>
              <a:rPr lang="en-US" altLang="zh-TW" dirty="0"/>
              <a:t>Interpretable </a:t>
            </a:r>
            <a:r>
              <a:rPr lang="en-US" altLang="zh-TW" dirty="0" err="1"/>
              <a:t>v.s</a:t>
            </a:r>
            <a:r>
              <a:rPr lang="en-US" altLang="zh-TW" dirty="0"/>
              <a:t>. Powerful</a:t>
            </a:r>
            <a:endParaRPr lang="zh-TW" altLang="en-US" dirty="0"/>
          </a:p>
        </p:txBody>
      </p:sp>
      <p:sp>
        <p:nvSpPr>
          <p:cNvPr id="3" name="內容版面配置區 2">
            <a:extLst>
              <a:ext uri="{FF2B5EF4-FFF2-40B4-BE49-F238E27FC236}">
                <a16:creationId xmlns:a16="http://schemas.microsoft.com/office/drawing/2014/main" id="{93F34747-7694-419B-9F4B-65E70CC69FFA}"/>
              </a:ext>
            </a:extLst>
          </p:cNvPr>
          <p:cNvSpPr>
            <a:spLocks noGrp="1"/>
          </p:cNvSpPr>
          <p:nvPr>
            <p:ph idx="1"/>
          </p:nvPr>
        </p:nvSpPr>
        <p:spPr/>
        <p:txBody>
          <a:bodyPr/>
          <a:lstStyle/>
          <a:p>
            <a:r>
              <a:rPr lang="en-US" altLang="zh-TW" dirty="0"/>
              <a:t>Some models are</a:t>
            </a:r>
            <a:r>
              <a:rPr lang="zh-TW" altLang="en-US" dirty="0"/>
              <a:t> </a:t>
            </a:r>
            <a:r>
              <a:rPr lang="en-US" altLang="zh-TW" dirty="0"/>
              <a:t>intrinsically interpretable.</a:t>
            </a:r>
          </a:p>
          <a:p>
            <a:pPr lvl="1"/>
            <a:r>
              <a:rPr lang="en-US" altLang="zh-TW" dirty="0"/>
              <a:t>For example, linear model (from weights, you know the importance of features)</a:t>
            </a:r>
          </a:p>
          <a:p>
            <a:pPr lvl="1"/>
            <a:r>
              <a:rPr lang="en-US" altLang="zh-TW" dirty="0"/>
              <a:t>But ……. not very powerful.</a:t>
            </a:r>
          </a:p>
          <a:p>
            <a:r>
              <a:rPr lang="en-US" altLang="zh-TW" dirty="0"/>
              <a:t>Deep network is difficult to interpretable. </a:t>
            </a:r>
          </a:p>
          <a:p>
            <a:pPr lvl="1"/>
            <a:r>
              <a:rPr lang="en-US" altLang="zh-TW" dirty="0"/>
              <a:t>Deep network is a black box. </a:t>
            </a:r>
          </a:p>
          <a:p>
            <a:pPr lvl="1"/>
            <a:endParaRPr lang="en-US" altLang="zh-TW" dirty="0"/>
          </a:p>
          <a:p>
            <a:pPr lvl="1"/>
            <a:endParaRPr lang="en-US" altLang="zh-TW" dirty="0"/>
          </a:p>
          <a:p>
            <a:pPr lvl="1"/>
            <a:endParaRPr lang="en-US" altLang="zh-TW" dirty="0"/>
          </a:p>
          <a:p>
            <a:pPr lvl="1"/>
            <a:r>
              <a:rPr lang="en-US" altLang="zh-TW" dirty="0"/>
              <a:t>But it is more powerful than linear model …</a:t>
            </a:r>
            <a:endParaRPr lang="zh-TW" altLang="en-US" dirty="0"/>
          </a:p>
        </p:txBody>
      </p:sp>
      <p:sp>
        <p:nvSpPr>
          <p:cNvPr id="7" name="語音泡泡: 圓角矩形 6">
            <a:extLst>
              <a:ext uri="{FF2B5EF4-FFF2-40B4-BE49-F238E27FC236}">
                <a16:creationId xmlns:a16="http://schemas.microsoft.com/office/drawing/2014/main" id="{42BA86E8-76CA-4524-8648-B4A91422D484}"/>
              </a:ext>
            </a:extLst>
          </p:cNvPr>
          <p:cNvSpPr/>
          <p:nvPr/>
        </p:nvSpPr>
        <p:spPr>
          <a:xfrm>
            <a:off x="1832049" y="4380809"/>
            <a:ext cx="4069979" cy="881349"/>
          </a:xfrm>
          <a:prstGeom prst="wedgeRoundRectCallout">
            <a:avLst>
              <a:gd name="adj1" fmla="val -16821"/>
              <a:gd name="adj2" fmla="val 2953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Because deep network is a black box, we don’t use it.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E455D354-02E7-46AA-A85B-36D2E5DE53B2}"/>
              </a:ext>
            </a:extLst>
          </p:cNvPr>
          <p:cNvSpPr txBox="1"/>
          <p:nvPr/>
        </p:nvSpPr>
        <p:spPr>
          <a:xfrm>
            <a:off x="5902028" y="4567015"/>
            <a:ext cx="231354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削足適履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語音泡泡: 圓角矩形 8">
            <a:extLst>
              <a:ext uri="{FF2B5EF4-FFF2-40B4-BE49-F238E27FC236}">
                <a16:creationId xmlns:a16="http://schemas.microsoft.com/office/drawing/2014/main" id="{D9268523-FB3C-44C5-A78A-ECC80F3C6508}"/>
              </a:ext>
            </a:extLst>
          </p:cNvPr>
          <p:cNvSpPr/>
          <p:nvPr/>
        </p:nvSpPr>
        <p:spPr>
          <a:xfrm>
            <a:off x="1832048" y="5969654"/>
            <a:ext cx="6383521" cy="523220"/>
          </a:xfrm>
          <a:prstGeom prst="wedgeRoundRectCallout">
            <a:avLst>
              <a:gd name="adj1" fmla="val 47366"/>
              <a:gd name="adj2" fmla="val 2258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Let’s make deep network interpretable.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4405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1551A-D09D-4A01-8170-C87E7701B564}"/>
              </a:ext>
            </a:extLst>
          </p:cNvPr>
          <p:cNvSpPr>
            <a:spLocks noGrp="1"/>
          </p:cNvSpPr>
          <p:nvPr>
            <p:ph type="title"/>
          </p:nvPr>
        </p:nvSpPr>
        <p:spPr/>
        <p:txBody>
          <a:bodyPr/>
          <a:lstStyle/>
          <a:p>
            <a:r>
              <a:rPr lang="en-US" altLang="zh-TW" dirty="0"/>
              <a:t>Interpretable </a:t>
            </a:r>
            <a:r>
              <a:rPr lang="en-US" altLang="zh-TW" dirty="0" err="1"/>
              <a:t>v.s</a:t>
            </a:r>
            <a:r>
              <a:rPr lang="en-US" altLang="zh-TW" dirty="0"/>
              <a:t>. Powerful</a:t>
            </a:r>
            <a:endParaRPr lang="zh-TW" altLang="en-US" dirty="0"/>
          </a:p>
        </p:txBody>
      </p:sp>
      <p:sp>
        <p:nvSpPr>
          <p:cNvPr id="3" name="內容版面配置區 2">
            <a:extLst>
              <a:ext uri="{FF2B5EF4-FFF2-40B4-BE49-F238E27FC236}">
                <a16:creationId xmlns:a16="http://schemas.microsoft.com/office/drawing/2014/main" id="{93F34747-7694-419B-9F4B-65E70CC69FFA}"/>
              </a:ext>
            </a:extLst>
          </p:cNvPr>
          <p:cNvSpPr>
            <a:spLocks noGrp="1"/>
          </p:cNvSpPr>
          <p:nvPr>
            <p:ph idx="1"/>
          </p:nvPr>
        </p:nvSpPr>
        <p:spPr/>
        <p:txBody>
          <a:bodyPr/>
          <a:lstStyle/>
          <a:p>
            <a:r>
              <a:rPr lang="en-US" altLang="zh-TW" dirty="0"/>
              <a:t>Are there some models interpretable and powerful at the same time?</a:t>
            </a:r>
          </a:p>
          <a:p>
            <a:r>
              <a:rPr lang="en-US" altLang="zh-TW" dirty="0"/>
              <a:t>How about decision tree?</a:t>
            </a:r>
            <a:endParaRPr lang="zh-TW" altLang="en-US" dirty="0"/>
          </a:p>
        </p:txBody>
      </p:sp>
      <p:pic>
        <p:nvPicPr>
          <p:cNvPr id="2050" name="Picture 2" descr="https://cdn-images-1.medium.com/max/900/1*1tGLoeGg4cDwQXSLSgD5Zg.png">
            <a:extLst>
              <a:ext uri="{FF2B5EF4-FFF2-40B4-BE49-F238E27FC236}">
                <a16:creationId xmlns:a16="http://schemas.microsoft.com/office/drawing/2014/main" id="{948964F4-862F-452C-8367-BEF00BF84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97" y="3307277"/>
            <a:ext cx="5923664" cy="2869686"/>
          </a:xfrm>
          <a:prstGeom prst="rect">
            <a:avLst/>
          </a:prstGeom>
          <a:noFill/>
          <a:extLst>
            <a:ext uri="{909E8E84-426E-40DD-AFC4-6F175D3DCCD1}">
              <a14:hiddenFill xmlns:a14="http://schemas.microsoft.com/office/drawing/2010/main">
                <a:solidFill>
                  <a:srgbClr val="FFFFFF"/>
                </a:solidFill>
              </a14:hiddenFill>
            </a:ext>
          </a:extLst>
        </p:spPr>
      </p:pic>
      <p:sp>
        <p:nvSpPr>
          <p:cNvPr id="43" name="矩形 42">
            <a:extLst>
              <a:ext uri="{FF2B5EF4-FFF2-40B4-BE49-F238E27FC236}">
                <a16:creationId xmlns:a16="http://schemas.microsoft.com/office/drawing/2014/main" id="{C0D7C0F8-6BBE-4DC2-BD3D-2E7ED65449AE}"/>
              </a:ext>
            </a:extLst>
          </p:cNvPr>
          <p:cNvSpPr/>
          <p:nvPr/>
        </p:nvSpPr>
        <p:spPr>
          <a:xfrm>
            <a:off x="520995" y="3541791"/>
            <a:ext cx="3817088"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4"/>
              </a:rPr>
              <a:t>Source of image: https://towardsdatascience.com/a-beginners-guide-to-decision-tree-classification-6d3209353ea</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46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0EBB67-361B-408D-B9B6-2C38B1BCE00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E6CF7699-22CC-4333-912F-5650D0B7E0EF}"/>
              </a:ext>
            </a:extLst>
          </p:cNvPr>
          <p:cNvSpPr>
            <a:spLocks noGrp="1"/>
          </p:cNvSpPr>
          <p:nvPr>
            <p:ph idx="1"/>
          </p:nvPr>
        </p:nvSpPr>
        <p:spPr/>
        <p:txBody>
          <a:bodyPr/>
          <a:lstStyle/>
          <a:p>
            <a:endParaRPr lang="zh-TW" altLang="en-US"/>
          </a:p>
        </p:txBody>
      </p:sp>
      <p:pic>
        <p:nvPicPr>
          <p:cNvPr id="3074" name="Picture 2" descr="ãæµªè²»æéãçåçæå°çµæ">
            <a:extLst>
              <a:ext uri="{FF2B5EF4-FFF2-40B4-BE49-F238E27FC236}">
                <a16:creationId xmlns:a16="http://schemas.microsoft.com/office/drawing/2014/main" id="{166E1B65-4582-47B7-99D7-B680123B9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016" y="-29285"/>
            <a:ext cx="11490246" cy="689774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3">
            <a:extLst>
              <a:ext uri="{FF2B5EF4-FFF2-40B4-BE49-F238E27FC236}">
                <a16:creationId xmlns:a16="http://schemas.microsoft.com/office/drawing/2014/main" id="{34F04FE4-5B15-4B96-BDF9-A67756E8AF8D}"/>
              </a:ext>
            </a:extLst>
          </p:cNvPr>
          <p:cNvSpPr/>
          <p:nvPr/>
        </p:nvSpPr>
        <p:spPr>
          <a:xfrm>
            <a:off x="583661" y="758757"/>
            <a:ext cx="5564221" cy="7393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只要用 </a:t>
            </a:r>
            <a:r>
              <a:rPr lang="en-US" altLang="zh-TW" sz="2800" dirty="0">
                <a:latin typeface="微軟正黑體" panose="020B0604030504040204" pitchFamily="34" charset="-120"/>
                <a:ea typeface="微軟正黑體" panose="020B0604030504040204" pitchFamily="34" charset="-120"/>
              </a:rPr>
              <a:t>Decision Tree </a:t>
            </a:r>
            <a:r>
              <a:rPr lang="zh-TW" altLang="en-US" sz="2800" dirty="0">
                <a:latin typeface="微軟正黑體" panose="020B0604030504040204" pitchFamily="34" charset="-120"/>
                <a:ea typeface="微軟正黑體" panose="020B0604030504040204" pitchFamily="34" charset="-120"/>
              </a:rPr>
              <a:t>就好了</a:t>
            </a:r>
          </a:p>
        </p:txBody>
      </p:sp>
      <p:sp>
        <p:nvSpPr>
          <p:cNvPr id="6" name="矩形: 圓角 5">
            <a:extLst>
              <a:ext uri="{FF2B5EF4-FFF2-40B4-BE49-F238E27FC236}">
                <a16:creationId xmlns:a16="http://schemas.microsoft.com/office/drawing/2014/main" id="{808C0C78-FBD5-450A-8C96-0BF6289AA21C}"/>
              </a:ext>
            </a:extLst>
          </p:cNvPr>
          <p:cNvSpPr/>
          <p:nvPr/>
        </p:nvSpPr>
        <p:spPr>
          <a:xfrm>
            <a:off x="3148837" y="4988099"/>
            <a:ext cx="5564221" cy="73930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今天這堂課就是在浪費時間 </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3633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ter image description here">
            <a:extLst>
              <a:ext uri="{FF2B5EF4-FFF2-40B4-BE49-F238E27FC236}">
                <a16:creationId xmlns:a16="http://schemas.microsoft.com/office/drawing/2014/main" id="{527F5127-9B0F-4CAB-B15B-911C72D1E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58" y="2262981"/>
            <a:ext cx="4076700" cy="3476625"/>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359060F6-D3AF-4668-A987-A3464E8482AC}"/>
              </a:ext>
            </a:extLst>
          </p:cNvPr>
          <p:cNvSpPr>
            <a:spLocks noGrp="1"/>
          </p:cNvSpPr>
          <p:nvPr>
            <p:ph type="title"/>
          </p:nvPr>
        </p:nvSpPr>
        <p:spPr/>
        <p:txBody>
          <a:bodyPr/>
          <a:lstStyle/>
          <a:p>
            <a:r>
              <a:rPr lang="en-US" altLang="zh-TW" dirty="0"/>
              <a:t>Interpretable </a:t>
            </a:r>
            <a:r>
              <a:rPr lang="en-US" altLang="zh-TW" dirty="0" err="1"/>
              <a:t>v.s</a:t>
            </a:r>
            <a:r>
              <a:rPr lang="en-US" altLang="zh-TW" dirty="0"/>
              <a:t>. Powerful</a:t>
            </a:r>
            <a:endParaRPr lang="zh-TW" altLang="en-US" dirty="0"/>
          </a:p>
        </p:txBody>
      </p:sp>
      <p:sp>
        <p:nvSpPr>
          <p:cNvPr id="3" name="內容版面配置區 2">
            <a:extLst>
              <a:ext uri="{FF2B5EF4-FFF2-40B4-BE49-F238E27FC236}">
                <a16:creationId xmlns:a16="http://schemas.microsoft.com/office/drawing/2014/main" id="{F3435C51-95CF-4C78-B638-192E74C42C39}"/>
              </a:ext>
            </a:extLst>
          </p:cNvPr>
          <p:cNvSpPr>
            <a:spLocks noGrp="1"/>
          </p:cNvSpPr>
          <p:nvPr>
            <p:ph sz="half" idx="1"/>
          </p:nvPr>
        </p:nvSpPr>
        <p:spPr/>
        <p:txBody>
          <a:bodyPr/>
          <a:lstStyle/>
          <a:p>
            <a:r>
              <a:rPr lang="en-US" altLang="zh-TW" dirty="0"/>
              <a:t>A tree can still be terrible!</a:t>
            </a:r>
            <a:endParaRPr lang="zh-TW" altLang="en-US" dirty="0"/>
          </a:p>
        </p:txBody>
      </p:sp>
      <p:sp>
        <p:nvSpPr>
          <p:cNvPr id="4" name="內容版面配置區 3">
            <a:extLst>
              <a:ext uri="{FF2B5EF4-FFF2-40B4-BE49-F238E27FC236}">
                <a16:creationId xmlns:a16="http://schemas.microsoft.com/office/drawing/2014/main" id="{16FE3BEE-CD10-47FB-A649-EF271896AADF}"/>
              </a:ext>
            </a:extLst>
          </p:cNvPr>
          <p:cNvSpPr>
            <a:spLocks noGrp="1"/>
          </p:cNvSpPr>
          <p:nvPr>
            <p:ph sz="half" idx="2"/>
          </p:nvPr>
        </p:nvSpPr>
        <p:spPr/>
        <p:txBody>
          <a:bodyPr/>
          <a:lstStyle/>
          <a:p>
            <a:r>
              <a:rPr lang="en-US" altLang="zh-TW"/>
              <a:t>We use a forest! </a:t>
            </a:r>
            <a:endParaRPr lang="zh-TW" altLang="en-US" dirty="0"/>
          </a:p>
        </p:txBody>
      </p:sp>
      <p:pic>
        <p:nvPicPr>
          <p:cNvPr id="5" name="Picture 2" descr="ãé»ææ£®æãçåçæå°çµæ">
            <a:extLst>
              <a:ext uri="{FF2B5EF4-FFF2-40B4-BE49-F238E27FC236}">
                <a16:creationId xmlns:a16="http://schemas.microsoft.com/office/drawing/2014/main" id="{422E20D7-53FE-450F-A0B2-FB3D5651E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535" y="2379644"/>
            <a:ext cx="3721815" cy="3797319"/>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2851A66F-E4FA-4FDA-8B66-4FE941763F0D}"/>
              </a:ext>
            </a:extLst>
          </p:cNvPr>
          <p:cNvSpPr/>
          <p:nvPr/>
        </p:nvSpPr>
        <p:spPr>
          <a:xfrm>
            <a:off x="793034" y="5782766"/>
            <a:ext cx="3721816"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5"/>
              </a:rPr>
              <a:t>https://stats.stackexchange.com/questions/230581/decision-tree-too-large-to-interpret</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73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離子會議室">
  <a:themeElements>
    <a:clrScheme name="離子會議室">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離子會議室">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離子會議室">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飛機雲">
  <a:themeElements>
    <a:clrScheme name="飛機雲">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飛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小水滴">
  <a:themeElements>
    <a:clrScheme name="小水滴">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小水滴">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小水滴">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5.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2654</TotalTime>
  <Words>2156</Words>
  <Application>Microsoft Office PowerPoint</Application>
  <PresentationFormat>如螢幕大小 (4:3)</PresentationFormat>
  <Paragraphs>382</Paragraphs>
  <Slides>40</Slides>
  <Notes>19</Notes>
  <HiddenSlides>0</HiddenSlides>
  <MMClips>0</MMClips>
  <ScaleCrop>false</ScaleCrop>
  <HeadingPairs>
    <vt:vector size="6" baseType="variant">
      <vt:variant>
        <vt:lpstr>使用字型</vt:lpstr>
      </vt:variant>
      <vt:variant>
        <vt:i4>13</vt:i4>
      </vt:variant>
      <vt:variant>
        <vt:lpstr>佈景主題</vt:lpstr>
      </vt:variant>
      <vt:variant>
        <vt:i4>5</vt:i4>
      </vt:variant>
      <vt:variant>
        <vt:lpstr>投影片標題</vt:lpstr>
      </vt:variant>
      <vt:variant>
        <vt:i4>40</vt:i4>
      </vt:variant>
    </vt:vector>
  </HeadingPairs>
  <TitlesOfParts>
    <vt:vector size="58" baseType="lpstr">
      <vt:lpstr>Lucida Grande</vt:lpstr>
      <vt:lpstr>medium-content-serif-font</vt:lpstr>
      <vt:lpstr>Merriweather</vt:lpstr>
      <vt:lpstr>Noto Sans</vt:lpstr>
      <vt:lpstr>Roboto</vt:lpstr>
      <vt:lpstr>微軟正黑體</vt:lpstr>
      <vt:lpstr>Arial</vt:lpstr>
      <vt:lpstr>Calibri</vt:lpstr>
      <vt:lpstr>Calibri Light</vt:lpstr>
      <vt:lpstr>Cambria Math</vt:lpstr>
      <vt:lpstr>Century Gothic</vt:lpstr>
      <vt:lpstr>Tw Cen MT</vt:lpstr>
      <vt:lpstr>Wingdings 3</vt:lpstr>
      <vt:lpstr>Office 佈景主題</vt:lpstr>
      <vt:lpstr>離子會議室</vt:lpstr>
      <vt:lpstr>飛機雲</vt:lpstr>
      <vt:lpstr>小水滴</vt:lpstr>
      <vt:lpstr>切割線</vt:lpstr>
      <vt:lpstr>Explainable Machine Learning</vt:lpstr>
      <vt:lpstr>Explainable/Interpretable ML</vt:lpstr>
      <vt:lpstr>Why we need Explainable ML?</vt:lpstr>
      <vt:lpstr>PowerPoint 簡報</vt:lpstr>
      <vt:lpstr>Myth of Explainable ML</vt:lpstr>
      <vt:lpstr>Interpretable v.s. Powerful</vt:lpstr>
      <vt:lpstr>Interpretable v.s. Powerful</vt:lpstr>
      <vt:lpstr>PowerPoint 簡報</vt:lpstr>
      <vt:lpstr>Interpretable v.s. Powerful</vt:lpstr>
      <vt:lpstr>Local Explanation: Explain the Decision</vt:lpstr>
      <vt:lpstr>Basic Idea</vt:lpstr>
      <vt:lpstr>PowerPoint 簡報</vt:lpstr>
      <vt:lpstr>PowerPoint 簡報</vt:lpstr>
      <vt:lpstr>Case Study: Pokémon v.s. Digimon</vt:lpstr>
      <vt:lpstr>Task </vt:lpstr>
      <vt:lpstr>Experimental Results</vt:lpstr>
      <vt:lpstr>Saliency Map</vt:lpstr>
      <vt:lpstr>Saliency Map</vt:lpstr>
      <vt:lpstr>What Happened? </vt:lpstr>
      <vt:lpstr>Limitation of  Gradient based Approaches </vt:lpstr>
      <vt:lpstr>Attack Interpretation?!</vt:lpstr>
      <vt:lpstr>Global Explanation: Explain the whole Model</vt:lpstr>
      <vt:lpstr>PowerPoint 簡報</vt:lpstr>
      <vt:lpstr>Activation Maximization</vt:lpstr>
      <vt:lpstr>PowerPoint 簡報</vt:lpstr>
      <vt:lpstr>PowerPoint 簡報</vt:lpstr>
      <vt:lpstr>Constraint from Generator </vt:lpstr>
      <vt:lpstr>PowerPoint 簡報</vt:lpstr>
      <vt:lpstr>Using A Model to Explain Another</vt:lpstr>
      <vt:lpstr>Using a model to explain another</vt:lpstr>
      <vt:lpstr>Local Interpretable Model-Agnostic Explanations (LIME)</vt:lpstr>
      <vt:lpstr>Local Interpretable Model-Agnostic Explanations (LIME)</vt:lpstr>
      <vt:lpstr>LIME － Image </vt:lpstr>
      <vt:lpstr>LIME － Image </vt:lpstr>
      <vt:lpstr>LIME － Image </vt:lpstr>
      <vt:lpstr>LIME - Example</vt:lpstr>
      <vt:lpstr>Decision Tree</vt:lpstr>
      <vt:lpstr>Decision Tree  –  Tree regularization </vt:lpstr>
      <vt:lpstr>Decision Tree  – Experimental Results</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Neural Network</dc:title>
  <dc:creator>Hung-yi Lee</dc:creator>
  <cp:lastModifiedBy>Hung-yi Lee</cp:lastModifiedBy>
  <cp:revision>186</cp:revision>
  <dcterms:created xsi:type="dcterms:W3CDTF">2019-03-15T02:05:57Z</dcterms:created>
  <dcterms:modified xsi:type="dcterms:W3CDTF">2019-03-20T20:11:28Z</dcterms:modified>
</cp:coreProperties>
</file>